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5" r:id="rId4"/>
  </p:sldMasterIdLst>
  <p:notesMasterIdLst>
    <p:notesMasterId r:id="rId22"/>
  </p:notesMasterIdLst>
  <p:handoutMasterIdLst>
    <p:handoutMasterId r:id="rId23"/>
  </p:handoutMasterIdLst>
  <p:sldIdLst>
    <p:sldId id="1093" r:id="rId5"/>
    <p:sldId id="1083" r:id="rId6"/>
    <p:sldId id="1101" r:id="rId7"/>
    <p:sldId id="1098" r:id="rId8"/>
    <p:sldId id="1102" r:id="rId9"/>
    <p:sldId id="1103" r:id="rId10"/>
    <p:sldId id="1104" r:id="rId11"/>
    <p:sldId id="1105" r:id="rId12"/>
    <p:sldId id="1100" r:id="rId13"/>
    <p:sldId id="1091" r:id="rId14"/>
    <p:sldId id="1084" r:id="rId15"/>
    <p:sldId id="1081" r:id="rId16"/>
    <p:sldId id="1092" r:id="rId17"/>
    <p:sldId id="1096" r:id="rId18"/>
    <p:sldId id="1095" r:id="rId19"/>
    <p:sldId id="1097" r:id="rId20"/>
    <p:sldId id="1090" r:id="rId21"/>
  </p:sldIdLst>
  <p:sldSz cx="12192000" cy="6858000"/>
  <p:notesSz cx="6858000" cy="9144000"/>
  <p:embeddedFontLs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Montserrat Hairline" panose="020B0604020202020204" charset="0"/>
      <p:regular r:id="rId29"/>
    </p:embeddedFont>
  </p:embeddedFontLst>
  <p:defaultTextStyle>
    <a:defPPr>
      <a:defRPr lang="id-ID"/>
    </a:defPPr>
    <a:lvl1pPr algn="l" rtl="0" eaLnBrk="0" fontAlgn="base" hangingPunct="0">
      <a:spcBef>
        <a:spcPct val="0"/>
      </a:spcBef>
      <a:spcAft>
        <a:spcPct val="0"/>
      </a:spcAft>
      <a:defRPr kern="1200">
        <a:solidFill>
          <a:schemeClr val="tx1"/>
        </a:solidFill>
        <a:latin typeface="Montserrat Hairline" pitchFamily="50" charset="0"/>
        <a:ea typeface="+mn-ea"/>
        <a:cs typeface="+mn-cs"/>
      </a:defRPr>
    </a:lvl1pPr>
    <a:lvl2pPr marL="457200" algn="l" rtl="0" eaLnBrk="0" fontAlgn="base" hangingPunct="0">
      <a:spcBef>
        <a:spcPct val="0"/>
      </a:spcBef>
      <a:spcAft>
        <a:spcPct val="0"/>
      </a:spcAft>
      <a:defRPr kern="1200">
        <a:solidFill>
          <a:schemeClr val="tx1"/>
        </a:solidFill>
        <a:latin typeface="Montserrat Hairline" pitchFamily="50" charset="0"/>
        <a:ea typeface="+mn-ea"/>
        <a:cs typeface="+mn-cs"/>
      </a:defRPr>
    </a:lvl2pPr>
    <a:lvl3pPr marL="914400" algn="l" rtl="0" eaLnBrk="0" fontAlgn="base" hangingPunct="0">
      <a:spcBef>
        <a:spcPct val="0"/>
      </a:spcBef>
      <a:spcAft>
        <a:spcPct val="0"/>
      </a:spcAft>
      <a:defRPr kern="1200">
        <a:solidFill>
          <a:schemeClr val="tx1"/>
        </a:solidFill>
        <a:latin typeface="Montserrat Hairline" pitchFamily="50" charset="0"/>
        <a:ea typeface="+mn-ea"/>
        <a:cs typeface="+mn-cs"/>
      </a:defRPr>
    </a:lvl3pPr>
    <a:lvl4pPr marL="1371600" algn="l" rtl="0" eaLnBrk="0" fontAlgn="base" hangingPunct="0">
      <a:spcBef>
        <a:spcPct val="0"/>
      </a:spcBef>
      <a:spcAft>
        <a:spcPct val="0"/>
      </a:spcAft>
      <a:defRPr kern="1200">
        <a:solidFill>
          <a:schemeClr val="tx1"/>
        </a:solidFill>
        <a:latin typeface="Montserrat Hairline" pitchFamily="50" charset="0"/>
        <a:ea typeface="+mn-ea"/>
        <a:cs typeface="+mn-cs"/>
      </a:defRPr>
    </a:lvl4pPr>
    <a:lvl5pPr marL="1828800" algn="l" rtl="0" eaLnBrk="0" fontAlgn="base" hangingPunct="0">
      <a:spcBef>
        <a:spcPct val="0"/>
      </a:spcBef>
      <a:spcAft>
        <a:spcPct val="0"/>
      </a:spcAft>
      <a:defRPr kern="1200">
        <a:solidFill>
          <a:schemeClr val="tx1"/>
        </a:solidFill>
        <a:latin typeface="Montserrat Hairline" pitchFamily="50" charset="0"/>
        <a:ea typeface="+mn-ea"/>
        <a:cs typeface="+mn-cs"/>
      </a:defRPr>
    </a:lvl5pPr>
    <a:lvl6pPr marL="2286000" algn="l" defTabSz="914400" rtl="0" eaLnBrk="1" latinLnBrk="0" hangingPunct="1">
      <a:defRPr kern="1200">
        <a:solidFill>
          <a:schemeClr val="tx1"/>
        </a:solidFill>
        <a:latin typeface="Montserrat Hairline" pitchFamily="50" charset="0"/>
        <a:ea typeface="+mn-ea"/>
        <a:cs typeface="+mn-cs"/>
      </a:defRPr>
    </a:lvl6pPr>
    <a:lvl7pPr marL="2743200" algn="l" defTabSz="914400" rtl="0" eaLnBrk="1" latinLnBrk="0" hangingPunct="1">
      <a:defRPr kern="1200">
        <a:solidFill>
          <a:schemeClr val="tx1"/>
        </a:solidFill>
        <a:latin typeface="Montserrat Hairline" pitchFamily="50" charset="0"/>
        <a:ea typeface="+mn-ea"/>
        <a:cs typeface="+mn-cs"/>
      </a:defRPr>
    </a:lvl7pPr>
    <a:lvl8pPr marL="3200400" algn="l" defTabSz="914400" rtl="0" eaLnBrk="1" latinLnBrk="0" hangingPunct="1">
      <a:defRPr kern="1200">
        <a:solidFill>
          <a:schemeClr val="tx1"/>
        </a:solidFill>
        <a:latin typeface="Montserrat Hairline" pitchFamily="50" charset="0"/>
        <a:ea typeface="+mn-ea"/>
        <a:cs typeface="+mn-cs"/>
      </a:defRPr>
    </a:lvl8pPr>
    <a:lvl9pPr marL="3657600" algn="l" defTabSz="914400" rtl="0" eaLnBrk="1" latinLnBrk="0" hangingPunct="1">
      <a:defRPr kern="1200">
        <a:solidFill>
          <a:schemeClr val="tx1"/>
        </a:solidFill>
        <a:latin typeface="Montserrat Hairline" pitchFamily="50"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09"/>
    <a:srgbClr val="FFA512"/>
    <a:srgbClr val="F8F854"/>
    <a:srgbClr val="00B050"/>
    <a:srgbClr val="6BC0C4"/>
    <a:srgbClr val="009999"/>
    <a:srgbClr val="00FFCC"/>
    <a:srgbClr val="273039"/>
    <a:srgbClr val="F5255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7" autoAdjust="0"/>
    <p:restoredTop sz="93302" autoAdjust="0"/>
  </p:normalViewPr>
  <p:slideViewPr>
    <p:cSldViewPr snapToGrid="0">
      <p:cViewPr varScale="1">
        <p:scale>
          <a:sx n="82" d="100"/>
          <a:sy n="82" d="100"/>
        </p:scale>
        <p:origin x="658" y="72"/>
      </p:cViewPr>
      <p:guideLst/>
    </p:cSldViewPr>
  </p:slideViewPr>
  <p:notesTextViewPr>
    <p:cViewPr>
      <p:scale>
        <a:sx n="3" d="2"/>
        <a:sy n="3" d="2"/>
      </p:scale>
      <p:origin x="0" y="0"/>
    </p:cViewPr>
  </p:notesTextViewPr>
  <p:notesViewPr>
    <p:cSldViewPr snapToGrid="0">
      <p:cViewPr varScale="1">
        <p:scale>
          <a:sx n="54" d="100"/>
          <a:sy n="54" d="100"/>
        </p:scale>
        <p:origin x="280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B87CAD-913F-2D89-B08B-F78ABB388B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257FE5D7-43D0-C9AE-715C-CD2DE1C9E2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88CCE13-B6F4-4B0A-ADDF-41E80566ED50}" type="datetimeFigureOut">
              <a:rPr lang="id-ID"/>
              <a:pPr>
                <a:defRPr/>
              </a:pPr>
              <a:t>06/12/2022</a:t>
            </a:fld>
            <a:endParaRPr lang="id-ID"/>
          </a:p>
        </p:txBody>
      </p:sp>
      <p:sp>
        <p:nvSpPr>
          <p:cNvPr id="4" name="Footer Placeholder 3">
            <a:extLst>
              <a:ext uri="{FF2B5EF4-FFF2-40B4-BE49-F238E27FC236}">
                <a16:creationId xmlns:a16="http://schemas.microsoft.com/office/drawing/2014/main" id="{1E441D7A-666F-DDED-D7E5-07FB370AE2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5" name="Slide Number Placeholder 4">
            <a:extLst>
              <a:ext uri="{FF2B5EF4-FFF2-40B4-BE49-F238E27FC236}">
                <a16:creationId xmlns:a16="http://schemas.microsoft.com/office/drawing/2014/main" id="{7B0AAA3D-1367-FC0E-F237-0A0BDDFAED1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291CF01-8DEB-4425-834F-CDC73EED6FF7}" type="slidenum">
              <a:rPr lang="id-ID" altLang="pt-BR"/>
              <a:pPr>
                <a:defRPr/>
              </a:pPr>
              <a:t>‹nº›</a:t>
            </a:fld>
            <a:endParaRPr lang="id-ID"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7795F3-2340-85DA-6505-91DBB8564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A94094FA-9D5D-7E7E-60CB-65C7F28E2A1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BA2C4A5-C412-4C8D-A96E-29AE24F59249}" type="datetimeFigureOut">
              <a:rPr lang="id-ID"/>
              <a:pPr>
                <a:defRPr/>
              </a:pPr>
              <a:t>06/12/2022</a:t>
            </a:fld>
            <a:endParaRPr lang="id-ID"/>
          </a:p>
        </p:txBody>
      </p:sp>
      <p:sp>
        <p:nvSpPr>
          <p:cNvPr id="4" name="Slide Image Placeholder 3">
            <a:extLst>
              <a:ext uri="{FF2B5EF4-FFF2-40B4-BE49-F238E27FC236}">
                <a16:creationId xmlns:a16="http://schemas.microsoft.com/office/drawing/2014/main" id="{16D2A6FA-A468-282A-7881-15FB48DAC6D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47F33B58-F68B-EEDE-FDD7-B00566E3D3B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ABA973E5-FD65-6E91-8773-0812A71D84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a16="http://schemas.microsoft.com/office/drawing/2014/main" id="{1822109D-FDDA-D086-D4E0-FE777FDB0C6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5E7F24-C2CF-4FD7-AF85-EB5C59C06D7D}" type="slidenum">
              <a:rPr lang="id-ID" altLang="pt-BR"/>
              <a:pPr>
                <a:defRPr/>
              </a:pPr>
              <a:t>‹nº›</a:t>
            </a:fld>
            <a:endParaRPr lang="id-ID"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ack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4849813"/>
          </a:xfrm>
          <a:prstGeom prst="rect">
            <a:avLst/>
          </a:prstGeom>
        </p:spPr>
        <p:txBody>
          <a:bodyPr rtlCol="0">
            <a:normAutofit/>
          </a:bodyPr>
          <a:lstStyle/>
          <a:p>
            <a:pPr lvl="0"/>
            <a:endParaRPr lang="id-ID" noProof="0"/>
          </a:p>
        </p:txBody>
      </p:sp>
      <p:pic>
        <p:nvPicPr>
          <p:cNvPr id="2" name="Imagem 1">
            <a:extLst>
              <a:ext uri="{FF2B5EF4-FFF2-40B4-BE49-F238E27FC236}">
                <a16:creationId xmlns:a16="http://schemas.microsoft.com/office/drawing/2014/main" id="{CB87F6A7-89CE-DBAF-8BCD-D1C7872D20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Tree>
    <p:extLst>
      <p:ext uri="{BB962C8B-B14F-4D97-AF65-F5344CB8AC3E}">
        <p14:creationId xmlns:p14="http://schemas.microsoft.com/office/powerpoint/2010/main" val="3889976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m 3">
            <a:extLst>
              <a:ext uri="{FF2B5EF4-FFF2-40B4-BE49-F238E27FC236}">
                <a16:creationId xmlns:a16="http://schemas.microsoft.com/office/drawing/2014/main" id="{B33F3600-1BFA-0054-9B87-70BC48F0C5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64588" y="6132513"/>
            <a:ext cx="342741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id="{B4DB4A21-AC56-DE68-1E41-3EA8028698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Lst>
  <p:txStyles>
    <p:titleStyle>
      <a:lvl1pPr algn="l" rtl="0" eaLnBrk="0" fontAlgn="base" hangingPunct="0">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Bebas Neue" panose="020B0606020202050201" pitchFamily="34" charset="0"/>
        </a:defRPr>
      </a:lvl2pPr>
      <a:lvl3pPr algn="l" rtl="0" eaLnBrk="0" fontAlgn="base" hangingPunct="0">
        <a:lnSpc>
          <a:spcPct val="90000"/>
        </a:lnSpc>
        <a:spcBef>
          <a:spcPct val="0"/>
        </a:spcBef>
        <a:spcAft>
          <a:spcPct val="0"/>
        </a:spcAft>
        <a:defRPr sz="4400">
          <a:solidFill>
            <a:schemeClr val="tx1"/>
          </a:solidFill>
          <a:latin typeface="Bebas Neue" panose="020B0606020202050201" pitchFamily="34" charset="0"/>
        </a:defRPr>
      </a:lvl3pPr>
      <a:lvl4pPr algn="l" rtl="0" eaLnBrk="0" fontAlgn="base" hangingPunct="0">
        <a:lnSpc>
          <a:spcPct val="90000"/>
        </a:lnSpc>
        <a:spcBef>
          <a:spcPct val="0"/>
        </a:spcBef>
        <a:spcAft>
          <a:spcPct val="0"/>
        </a:spcAft>
        <a:defRPr sz="4400">
          <a:solidFill>
            <a:schemeClr val="tx1"/>
          </a:solidFill>
          <a:latin typeface="Bebas Neue" panose="020B0606020202050201" pitchFamily="34" charset="0"/>
        </a:defRPr>
      </a:lvl4pPr>
      <a:lvl5pPr algn="l" rtl="0" eaLnBrk="0" fontAlgn="base" hangingPunct="0">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br/mdr/pt-br/assuntos/protecao-e-defesa-civil/solicitacao-de-recursos-1/ManualdoCPDCAtualizacaomaiode2021.pdf" TargetMode="External"/><Relationship Id="rId2" Type="http://schemas.openxmlformats.org/officeDocument/2006/relationships/hyperlink" Target="https://www.gov.br/mdr/pt-br/assuntos/protecao-e-defesa-civil/prestacao-de-contas/devolu&#231;&#245;es" TargetMode="External"/><Relationship Id="rId1" Type="http://schemas.openxmlformats.org/officeDocument/2006/relationships/slideLayout" Target="../slideLayouts/slideLayout1.xml"/><Relationship Id="rId4" Type="http://schemas.openxmlformats.org/officeDocument/2006/relationships/hyperlink" Target="mailto:cpdc@mdr.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planalto.gov.br/ccivil_03/_ato2019-2022/2021/lei/L14133.htm#art23"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planalto.gov.br/ccivil_03/_Ato2011-2014/2014/Lei/L12983.htm#art2"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97548BE-35AE-EB5D-4F21-E1AD611DCE03}"/>
              </a:ext>
            </a:extLst>
          </p:cNvPr>
          <p:cNvSpPr txBox="1"/>
          <p:nvPr/>
        </p:nvSpPr>
        <p:spPr>
          <a:xfrm>
            <a:off x="1780902" y="2856919"/>
            <a:ext cx="8630195" cy="553998"/>
          </a:xfrm>
          <a:prstGeom prst="rect">
            <a:avLst/>
          </a:prstGeom>
          <a:noFill/>
        </p:spPr>
        <p:txBody>
          <a:bodyPr wrap="square" rtlCol="0">
            <a:spAutoFit/>
          </a:bodyPr>
          <a:lstStyle/>
          <a:p>
            <a:pPr algn="ctr"/>
            <a:r>
              <a:rPr lang="pt-BR" sz="3000" b="1" i="0" u="none" strike="noStrike" baseline="0" dirty="0">
                <a:solidFill>
                  <a:srgbClr val="FFA512"/>
                </a:solidFill>
                <a:latin typeface="Calibri" panose="020F0502020204030204" pitchFamily="34" charset="0"/>
                <a:cs typeface="Calibri" panose="020F0502020204030204" pitchFamily="34" charset="0"/>
              </a:rPr>
              <a:t>Transferências Federais para os Municípios</a:t>
            </a:r>
            <a:endParaRPr lang="en-US" sz="3000" b="1" dirty="0">
              <a:solidFill>
                <a:srgbClr val="FFA512"/>
              </a:solidFill>
              <a:latin typeface="Calibri" panose="020F0502020204030204" pitchFamily="34" charset="0"/>
              <a:ea typeface="+mj-ea"/>
              <a:cs typeface="Calibri" panose="020F0502020204030204" pitchFamily="34" charset="0"/>
            </a:endParaRPr>
          </a:p>
        </p:txBody>
      </p:sp>
      <p:sp>
        <p:nvSpPr>
          <p:cNvPr id="6" name="CaixaDeTexto 5">
            <a:extLst>
              <a:ext uri="{FF2B5EF4-FFF2-40B4-BE49-F238E27FC236}">
                <a16:creationId xmlns:a16="http://schemas.microsoft.com/office/drawing/2014/main" id="{0A52D040-CD98-51E0-E6CA-72945AA2DB86}"/>
              </a:ext>
            </a:extLst>
          </p:cNvPr>
          <p:cNvSpPr txBox="1"/>
          <p:nvPr/>
        </p:nvSpPr>
        <p:spPr>
          <a:xfrm>
            <a:off x="5875743" y="5613445"/>
            <a:ext cx="5479041" cy="1015663"/>
          </a:xfrm>
          <a:prstGeom prst="rect">
            <a:avLst/>
          </a:prstGeom>
          <a:noFill/>
        </p:spPr>
        <p:txBody>
          <a:bodyPr wrap="square" rtlCol="0">
            <a:spAutoFit/>
          </a:bodyPr>
          <a:lstStyle/>
          <a:p>
            <a:pPr algn="ctr"/>
            <a:r>
              <a:rPr lang="pt-BR" sz="3000" b="1" dirty="0">
                <a:solidFill>
                  <a:srgbClr val="F07F09"/>
                </a:solidFill>
                <a:latin typeface="Calibri" panose="020F0502020204030204" pitchFamily="34" charset="0"/>
                <a:cs typeface="Calibri" panose="020F0502020204030204" pitchFamily="34" charset="0"/>
              </a:rPr>
              <a:t>SECREARIA NACIONAL DE PROTEÇÃO E DEFESA CIVIL</a:t>
            </a:r>
          </a:p>
        </p:txBody>
      </p:sp>
      <p:sp>
        <p:nvSpPr>
          <p:cNvPr id="7" name="Retângulo 6">
            <a:extLst>
              <a:ext uri="{FF2B5EF4-FFF2-40B4-BE49-F238E27FC236}">
                <a16:creationId xmlns:a16="http://schemas.microsoft.com/office/drawing/2014/main" id="{9EE90E02-8755-4CAE-D33A-D9C102EDC5E8}"/>
              </a:ext>
            </a:extLst>
          </p:cNvPr>
          <p:cNvSpPr/>
          <p:nvPr/>
        </p:nvSpPr>
        <p:spPr>
          <a:xfrm>
            <a:off x="6341555" y="5510809"/>
            <a:ext cx="150052" cy="1015663"/>
          </a:xfrm>
          <a:prstGeom prst="rect">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07F09"/>
              </a:solidFill>
            </a:endParaRPr>
          </a:p>
        </p:txBody>
      </p:sp>
    </p:spTree>
    <p:extLst>
      <p:ext uri="{BB962C8B-B14F-4D97-AF65-F5344CB8AC3E}">
        <p14:creationId xmlns:p14="http://schemas.microsoft.com/office/powerpoint/2010/main" val="140766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41898E9-B8F0-7C73-D929-A4BF1EB15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
        <p:nvSpPr>
          <p:cNvPr id="4" name="CaixaDeTexto 3">
            <a:extLst>
              <a:ext uri="{FF2B5EF4-FFF2-40B4-BE49-F238E27FC236}">
                <a16:creationId xmlns:a16="http://schemas.microsoft.com/office/drawing/2014/main" id="{1A290D8C-12DC-45A8-8975-1D6A2A1572EB}"/>
              </a:ext>
            </a:extLst>
          </p:cNvPr>
          <p:cNvSpPr txBox="1"/>
          <p:nvPr/>
        </p:nvSpPr>
        <p:spPr>
          <a:xfrm>
            <a:off x="685347" y="666523"/>
            <a:ext cx="10482263" cy="4635115"/>
          </a:xfrm>
          <a:prstGeom prst="rect">
            <a:avLst/>
          </a:prstGeom>
          <a:noFill/>
        </p:spPr>
        <p:txBody>
          <a:bodyPr>
            <a:spAutoFit/>
          </a:bodyPr>
          <a:lstStyle/>
          <a:p>
            <a:pPr marL="342900" indent="-342900" algn="just">
              <a:buFont typeface="Wingdings" panose="05000000000000000000" pitchFamily="2" charset="2"/>
              <a:buChar char="ü"/>
              <a:defRPr/>
            </a:pPr>
            <a:endParaRPr lang="pt-BR" dirty="0">
              <a:solidFill>
                <a:schemeClr val="bg1"/>
              </a:solidFill>
              <a:latin typeface="Arial" panose="020B0604020202020204" pitchFamily="34" charset="0"/>
              <a:cs typeface="Arial" panose="020B0604020202020204" pitchFamily="34" charset="0"/>
            </a:endParaRPr>
          </a:p>
          <a:p>
            <a:pPr marL="285750" lvl="0" indent="-285750" algn="just">
              <a:lnSpc>
                <a:spcPct val="105000"/>
              </a:lnSpc>
              <a:buFont typeface="Wingdings" panose="05000000000000000000" pitchFamily="2" charset="2"/>
              <a:buChar char="ü"/>
            </a:pPr>
            <a:r>
              <a:rPr lang="pt-BR" dirty="0">
                <a:solidFill>
                  <a:schemeClr val="bg1"/>
                </a:solidFill>
                <a:effectLst/>
                <a:latin typeface="Calibri" panose="020F0502020204030204" pitchFamily="34" charset="0"/>
                <a:ea typeface="Times New Roman" panose="02020603050405020304" pitchFamily="18" charset="0"/>
              </a:rPr>
              <a:t>Contabilizada a receita no orçamento do ente, este deverá </a:t>
            </a:r>
            <a:r>
              <a:rPr lang="pt-BR" b="1" dirty="0">
                <a:solidFill>
                  <a:schemeClr val="bg1"/>
                </a:solidFill>
                <a:effectLst/>
                <a:latin typeface="Calibri" panose="020F0502020204030204" pitchFamily="34" charset="0"/>
                <a:ea typeface="Times New Roman" panose="02020603050405020304" pitchFamily="18" charset="0"/>
              </a:rPr>
              <a:t>empenhar, liquidar e pagar</a:t>
            </a:r>
            <a:r>
              <a:rPr lang="pt-BR" dirty="0">
                <a:solidFill>
                  <a:schemeClr val="bg1"/>
                </a:solidFill>
                <a:effectLst/>
                <a:latin typeface="Calibri" panose="020F0502020204030204" pitchFamily="34" charset="0"/>
                <a:ea typeface="Times New Roman" panose="02020603050405020304" pitchFamily="18" charset="0"/>
              </a:rPr>
              <a:t>:</a:t>
            </a:r>
          </a:p>
          <a:p>
            <a:pPr marL="742950" lvl="1" indent="-285750" algn="just">
              <a:lnSpc>
                <a:spcPct val="105000"/>
              </a:lnSpc>
              <a:buFont typeface="Wingdings" panose="05000000000000000000" pitchFamily="2" charset="2"/>
              <a:buChar char="Ø"/>
            </a:pPr>
            <a:r>
              <a:rPr lang="pt-BR" dirty="0">
                <a:solidFill>
                  <a:schemeClr val="bg1"/>
                </a:solidFill>
                <a:effectLst/>
                <a:latin typeface="Calibri" panose="020F0502020204030204" pitchFamily="34" charset="0"/>
                <a:ea typeface="Times New Roman" panose="02020603050405020304" pitchFamily="18" charset="0"/>
              </a:rPr>
              <a:t>O </a:t>
            </a:r>
            <a:r>
              <a:rPr lang="pt-BR" b="1" dirty="0">
                <a:solidFill>
                  <a:schemeClr val="bg1"/>
                </a:solidFill>
                <a:effectLst/>
                <a:latin typeface="Calibri" panose="020F0502020204030204" pitchFamily="34" charset="0"/>
                <a:ea typeface="Times New Roman" panose="02020603050405020304" pitchFamily="18" charset="0"/>
              </a:rPr>
              <a:t>empenho</a:t>
            </a:r>
            <a:r>
              <a:rPr lang="pt-BR" dirty="0">
                <a:solidFill>
                  <a:schemeClr val="bg1"/>
                </a:solidFill>
                <a:effectLst/>
                <a:latin typeface="Calibri" panose="020F0502020204030204" pitchFamily="34" charset="0"/>
                <a:ea typeface="Times New Roman" panose="02020603050405020304" pitchFamily="18" charset="0"/>
              </a:rPr>
              <a:t> é a etapa em que o ente reserva o dinheiro que será pago quando o bem for entregue ou o serviço concluído, evitando que se gaste mais do que foi planejado.</a:t>
            </a:r>
          </a:p>
          <a:p>
            <a:pPr marL="742950" lvl="1" indent="-285750" algn="just">
              <a:lnSpc>
                <a:spcPct val="105000"/>
              </a:lnSpc>
              <a:buFont typeface="Wingdings" panose="05000000000000000000" pitchFamily="2" charset="2"/>
              <a:buChar char="Ø"/>
            </a:pPr>
            <a:r>
              <a:rPr lang="pt-BR" dirty="0">
                <a:solidFill>
                  <a:schemeClr val="bg1"/>
                </a:solidFill>
                <a:effectLst/>
                <a:latin typeface="Calibri" panose="020F0502020204030204" pitchFamily="34" charset="0"/>
                <a:ea typeface="Times New Roman" panose="02020603050405020304" pitchFamily="18" charset="0"/>
              </a:rPr>
              <a:t>Já a </a:t>
            </a:r>
            <a:r>
              <a:rPr lang="pt-BR" b="1" dirty="0">
                <a:solidFill>
                  <a:schemeClr val="bg1"/>
                </a:solidFill>
                <a:effectLst/>
                <a:latin typeface="Calibri" panose="020F0502020204030204" pitchFamily="34" charset="0"/>
                <a:ea typeface="Times New Roman" panose="02020603050405020304" pitchFamily="18" charset="0"/>
              </a:rPr>
              <a:t>liquidação</a:t>
            </a:r>
            <a:r>
              <a:rPr lang="pt-BR" dirty="0">
                <a:solidFill>
                  <a:schemeClr val="bg1"/>
                </a:solidFill>
                <a:effectLst/>
                <a:latin typeface="Calibri" panose="020F0502020204030204" pitchFamily="34" charset="0"/>
                <a:ea typeface="Times New Roman" panose="02020603050405020304" pitchFamily="18" charset="0"/>
              </a:rPr>
              <a:t> é quando se verifica que o ente recebeu aquilo que comprou. Ou seja, quando se confere que o bem foi entregue corretamente ou que a etapa foi concluída como acordado.</a:t>
            </a:r>
          </a:p>
          <a:p>
            <a:pPr marL="742950" lvl="1" indent="-285750" algn="just">
              <a:lnSpc>
                <a:spcPct val="105000"/>
              </a:lnSpc>
              <a:buFont typeface="Wingdings" panose="05000000000000000000" pitchFamily="2" charset="2"/>
              <a:buChar char="Ø"/>
            </a:pPr>
            <a:r>
              <a:rPr lang="pt-BR" dirty="0">
                <a:solidFill>
                  <a:schemeClr val="bg1"/>
                </a:solidFill>
                <a:effectLst/>
                <a:latin typeface="Calibri" panose="020F0502020204030204" pitchFamily="34" charset="0"/>
                <a:ea typeface="Times New Roman" panose="02020603050405020304" pitchFamily="18" charset="0"/>
              </a:rPr>
              <a:t>Por fim, se estiver tudo certo com as fases anteriores, o ente poderá realizar o </a:t>
            </a:r>
            <a:r>
              <a:rPr lang="pt-BR" b="1" dirty="0">
                <a:solidFill>
                  <a:schemeClr val="bg1"/>
                </a:solidFill>
                <a:effectLst/>
                <a:latin typeface="Calibri" panose="020F0502020204030204" pitchFamily="34" charset="0"/>
                <a:ea typeface="Times New Roman" panose="02020603050405020304" pitchFamily="18" charset="0"/>
              </a:rPr>
              <a:t>pagamento</a:t>
            </a:r>
            <a:r>
              <a:rPr lang="pt-BR" dirty="0">
                <a:solidFill>
                  <a:schemeClr val="bg1"/>
                </a:solidFill>
                <a:effectLst/>
                <a:latin typeface="Calibri" panose="020F0502020204030204" pitchFamily="34" charset="0"/>
                <a:ea typeface="Times New Roman" panose="02020603050405020304" pitchFamily="18" charset="0"/>
              </a:rPr>
              <a:t> ao contratado.</a:t>
            </a:r>
          </a:p>
          <a:p>
            <a:pPr algn="just">
              <a:lnSpc>
                <a:spcPct val="105000"/>
              </a:lnSpc>
            </a:pPr>
            <a:endParaRPr lang="pt-BR" b="1" i="1" dirty="0">
              <a:solidFill>
                <a:schemeClr val="bg1"/>
              </a:solidFill>
              <a:effectLst/>
              <a:latin typeface="Calibri" panose="020F0502020204030204" pitchFamily="34" charset="0"/>
              <a:ea typeface="Calibri" panose="020F0502020204030204" pitchFamily="34" charset="0"/>
            </a:endParaRPr>
          </a:p>
          <a:p>
            <a:pPr lvl="1" algn="just">
              <a:defRPr/>
            </a:pPr>
            <a:r>
              <a:rPr lang="pt-BR" b="1" i="1" dirty="0">
                <a:solidFill>
                  <a:schemeClr val="bg1"/>
                </a:solidFill>
                <a:effectLst/>
                <a:latin typeface="Calibri" panose="020F0502020204030204" pitchFamily="34" charset="0"/>
                <a:ea typeface="Calibri" panose="020F0502020204030204" pitchFamily="34" charset="0"/>
              </a:rPr>
              <a:t>Observação: </a:t>
            </a:r>
            <a:r>
              <a:rPr lang="pt-BR" i="1" dirty="0">
                <a:solidFill>
                  <a:schemeClr val="bg1"/>
                </a:solidFill>
                <a:effectLst/>
                <a:latin typeface="Calibri" panose="020F0502020204030204" pitchFamily="34" charset="0"/>
                <a:ea typeface="Calibri" panose="020F0502020204030204" pitchFamily="34" charset="0"/>
              </a:rPr>
              <a:t>em casos de urgência caracterizada pela legislação em vigor, o empenho poderá ser realizado junto à realização da despesa. Contudo, em casos de Situação de Emergência ou Estado de Calamidade Pública que </a:t>
            </a:r>
            <a:r>
              <a:rPr lang="pt-BR" b="1" i="1" dirty="0">
                <a:solidFill>
                  <a:schemeClr val="bg1"/>
                </a:solidFill>
                <a:effectLst/>
                <a:latin typeface="Calibri" panose="020F0502020204030204" pitchFamily="34" charset="0"/>
                <a:ea typeface="Calibri" panose="020F0502020204030204" pitchFamily="34" charset="0"/>
              </a:rPr>
              <a:t>comprovadamente houver riscos graves e irreparáveis à população e o empenho não puder ser feito antes da despesa</a:t>
            </a:r>
            <a:r>
              <a:rPr lang="pt-BR" i="1" dirty="0">
                <a:solidFill>
                  <a:schemeClr val="bg1"/>
                </a:solidFill>
                <a:effectLst/>
                <a:latin typeface="Calibri" panose="020F0502020204030204" pitchFamily="34" charset="0"/>
                <a:ea typeface="Calibri" panose="020F0502020204030204" pitchFamily="34" charset="0"/>
              </a:rPr>
              <a:t>, realiza-se a despesa e justificadamente empenha-se posteriormente, na primeira oportunidade possível.</a:t>
            </a:r>
          </a:p>
          <a:p>
            <a:pPr algn="r">
              <a:defRPr/>
            </a:pPr>
            <a:endParaRPr lang="pt-BR" dirty="0">
              <a:solidFill>
                <a:schemeClr val="bg1"/>
              </a:solidFill>
              <a:effectLst/>
              <a:latin typeface="Calibri" panose="020F0502020204030204" pitchFamily="34" charset="0"/>
              <a:ea typeface="Calibri" panose="020F0502020204030204" pitchFamily="34" charset="0"/>
            </a:endParaRPr>
          </a:p>
          <a:p>
            <a:pPr algn="r">
              <a:defRPr/>
            </a:pPr>
            <a:r>
              <a:rPr lang="pt-BR" dirty="0">
                <a:solidFill>
                  <a:schemeClr val="bg1"/>
                </a:solidFill>
                <a:effectLst/>
                <a:latin typeface="Calibri" panose="020F0502020204030204" pitchFamily="34" charset="0"/>
                <a:ea typeface="Calibri" panose="020F0502020204030204" pitchFamily="34" charset="0"/>
              </a:rPr>
              <a:t>Base lega: Lei n. 4.320/1964 e Decreto 93.872/1986</a:t>
            </a:r>
            <a:endParaRPr lang="pt-B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71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FD42BF1-5C4D-1AC7-D9F3-287F994D237B}"/>
              </a:ext>
            </a:extLst>
          </p:cNvPr>
          <p:cNvSpPr txBox="1">
            <a:spLocks/>
          </p:cNvSpPr>
          <p:nvPr/>
        </p:nvSpPr>
        <p:spPr>
          <a:xfrm>
            <a:off x="3888419" y="566738"/>
            <a:ext cx="7300281" cy="738187"/>
          </a:xfrm>
          <a:prstGeom prst="rect">
            <a:avLst/>
          </a:prstGeom>
        </p:spPr>
        <p:txBody>
          <a:bodyPr>
            <a:norm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eaLnBrk="1" hangingPunct="1">
              <a:defRPr/>
            </a:pPr>
            <a:endParaRPr lang="pt-BR" sz="3600" cap="all" dirty="0">
              <a:solidFill>
                <a:srgbClr val="00B050"/>
              </a:solidFill>
              <a:cs typeface="Arial" panose="020B0604020202020204" pitchFamily="34" charset="0"/>
            </a:endParaRPr>
          </a:p>
        </p:txBody>
      </p:sp>
      <p:pic>
        <p:nvPicPr>
          <p:cNvPr id="10249" name="Imagem 10">
            <a:extLst>
              <a:ext uri="{FF2B5EF4-FFF2-40B4-BE49-F238E27FC236}">
                <a16:creationId xmlns:a16="http://schemas.microsoft.com/office/drawing/2014/main" id="{0377BC4D-DB96-4C44-A015-7A8C9BFB3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98" y="953249"/>
            <a:ext cx="3154850" cy="247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a:extLst>
              <a:ext uri="{FF2B5EF4-FFF2-40B4-BE49-F238E27FC236}">
                <a16:creationId xmlns:a16="http://schemas.microsoft.com/office/drawing/2014/main" id="{9548FA0D-88C2-49DA-B322-A695EFDF2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58" t="49445" r="16563" b="28334"/>
          <a:stretch>
            <a:fillRect/>
          </a:stretch>
        </p:blipFill>
        <p:spPr bwMode="auto">
          <a:xfrm>
            <a:off x="894217" y="1202561"/>
            <a:ext cx="2790212" cy="184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5836CA06-D85F-4108-BA50-65783AAB059E}"/>
              </a:ext>
            </a:extLst>
          </p:cNvPr>
          <p:cNvSpPr txBox="1">
            <a:spLocks/>
          </p:cNvSpPr>
          <p:nvPr/>
        </p:nvSpPr>
        <p:spPr>
          <a:xfrm>
            <a:off x="4353301" y="598727"/>
            <a:ext cx="7562235" cy="738186"/>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ctr" eaLnBrk="1" hangingPunct="1">
              <a:defRPr/>
            </a:pPr>
            <a:r>
              <a:rPr lang="pt-BR" sz="2400" b="1" cap="all" dirty="0">
                <a:solidFill>
                  <a:srgbClr val="FFA512"/>
                </a:solidFill>
                <a:latin typeface="Calibri" panose="020F0502020204030204" pitchFamily="34" charset="0"/>
                <a:cs typeface="Calibri" panose="020F0502020204030204" pitchFamily="34" charset="0"/>
              </a:rPr>
              <a:t>E o cartão de pagamento da defesa civil (</a:t>
            </a:r>
            <a:r>
              <a:rPr lang="pt-BR" sz="2400" b="1" cap="all" dirty="0" err="1">
                <a:solidFill>
                  <a:srgbClr val="FFA512"/>
                </a:solidFill>
                <a:latin typeface="Calibri" panose="020F0502020204030204" pitchFamily="34" charset="0"/>
                <a:cs typeface="Calibri" panose="020F0502020204030204" pitchFamily="34" charset="0"/>
              </a:rPr>
              <a:t>Cpdc</a:t>
            </a:r>
            <a:r>
              <a:rPr lang="pt-BR" sz="2400" b="1" cap="all" dirty="0">
                <a:solidFill>
                  <a:srgbClr val="FFA512"/>
                </a:solidFill>
                <a:latin typeface="Calibri" panose="020F0502020204030204" pitchFamily="34" charset="0"/>
                <a:cs typeface="Calibri" panose="020F0502020204030204" pitchFamily="34" charset="0"/>
              </a:rPr>
              <a:t>)?</a:t>
            </a:r>
          </a:p>
        </p:txBody>
      </p:sp>
      <p:sp>
        <p:nvSpPr>
          <p:cNvPr id="13" name="CaixaDeTexto 12">
            <a:extLst>
              <a:ext uri="{FF2B5EF4-FFF2-40B4-BE49-F238E27FC236}">
                <a16:creationId xmlns:a16="http://schemas.microsoft.com/office/drawing/2014/main" id="{F3033138-EBDB-463D-9A3B-17D8736A244D}"/>
              </a:ext>
            </a:extLst>
          </p:cNvPr>
          <p:cNvSpPr txBox="1"/>
          <p:nvPr/>
        </p:nvSpPr>
        <p:spPr>
          <a:xfrm>
            <a:off x="4074626" y="1368901"/>
            <a:ext cx="7562235" cy="2308324"/>
          </a:xfrm>
          <a:prstGeom prst="rect">
            <a:avLst/>
          </a:prstGeom>
          <a:noFill/>
        </p:spPr>
        <p:txBody>
          <a:bodyPr wrap="square">
            <a:spAutoFit/>
          </a:bodyPr>
          <a:lstStyle/>
          <a:p>
            <a:pPr marL="285750" indent="-285750" algn="just">
              <a:buFont typeface="Wingdings" panose="05000000000000000000" pitchFamily="2" charset="2"/>
              <a:buChar char="ü"/>
              <a:defRPr/>
            </a:pP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 </a:t>
            </a:r>
            <a:r>
              <a:rPr lang="pt-B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CPDC</a:t>
            </a: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é o meio exclusivo para a execução das despesas com os recursos transferidos para </a:t>
            </a:r>
            <a:r>
              <a:rPr lang="pt-B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ações de resposta</a:t>
            </a: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ou seja, </a:t>
            </a:r>
            <a:r>
              <a:rPr lang="pt-BR" sz="16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não se trata de modalidade de transferência de recurso</a:t>
            </a: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ü"/>
              <a:defRPr/>
            </a:pPr>
            <a:endParaRPr lang="pt-B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defRPr/>
            </a:pPr>
            <a:r>
              <a:rPr lang="pt-B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O CPDC não deve ser utilizado para execução de objetos relativos a ações de recuperação ou prevenção.</a:t>
            </a:r>
            <a:endPar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defRPr/>
            </a:pPr>
            <a:endParaRPr lang="pt-BR" sz="1600" dirty="0">
              <a:solidFill>
                <a:schemeClr val="bg1"/>
              </a:solidFill>
              <a:latin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defRPr/>
            </a:pP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contas movimentadas por meio do CPDC são abertas pela Secretaria Nacional de Proteção e Defesa Civil (</a:t>
            </a:r>
            <a:r>
              <a:rPr lang="pt-BR" sz="1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Sedec</a:t>
            </a: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desde 2019.</a:t>
            </a:r>
          </a:p>
        </p:txBody>
      </p:sp>
      <p:sp>
        <p:nvSpPr>
          <p:cNvPr id="15" name="CaixaDeTexto 14">
            <a:extLst>
              <a:ext uri="{FF2B5EF4-FFF2-40B4-BE49-F238E27FC236}">
                <a16:creationId xmlns:a16="http://schemas.microsoft.com/office/drawing/2014/main" id="{AADEC551-5899-410A-A9DD-B93504B01050}"/>
              </a:ext>
            </a:extLst>
          </p:cNvPr>
          <p:cNvSpPr txBox="1"/>
          <p:nvPr/>
        </p:nvSpPr>
        <p:spPr>
          <a:xfrm>
            <a:off x="450684" y="3741201"/>
            <a:ext cx="11290632" cy="2062103"/>
          </a:xfrm>
          <a:prstGeom prst="rect">
            <a:avLst/>
          </a:prstGeom>
          <a:noFill/>
        </p:spPr>
        <p:txBody>
          <a:bodyPr wrap="square">
            <a:spAutoFit/>
          </a:bodyPr>
          <a:lstStyle/>
          <a:p>
            <a:pPr marL="285750" indent="-285750" algn="just">
              <a:buFont typeface="Wingdings" panose="05000000000000000000" pitchFamily="2" charset="2"/>
              <a:buChar char="ü"/>
              <a:defRPr/>
            </a:pP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Os procedimentos necessários à abertura da conta iniciam-se imediatamente após aprovação da solicitação dos recursos pelo Secretário Nacional no Sistema Integrado de Informações sobre Desastre (S2iD).</a:t>
            </a:r>
          </a:p>
          <a:p>
            <a:pPr marL="285750" indent="-285750" algn="just">
              <a:buFont typeface="Wingdings" panose="05000000000000000000" pitchFamily="2" charset="2"/>
              <a:buChar char="ü"/>
              <a:defRPr/>
            </a:pPr>
            <a:endParaRPr lang="pt-B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defRPr/>
            </a:pPr>
            <a:r>
              <a:rPr lang="pt-B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Para cada solicitação de recursos será aberta uma conta específica para recebimento do valor aprovado, ou seja, cada protocolo S2iD estará vinculada à um conta diferente.</a:t>
            </a:r>
          </a:p>
          <a:p>
            <a:pPr marL="285750" indent="-285750" algn="just">
              <a:buFont typeface="Wingdings" panose="05000000000000000000" pitchFamily="2" charset="2"/>
              <a:buChar char="ü"/>
              <a:defRPr/>
            </a:pPr>
            <a:endParaRPr lang="pt-B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defRPr/>
            </a:pPr>
            <a:r>
              <a:rPr lang="pt-B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Os dados da conta e </a:t>
            </a: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os procedimentos necessários à adesão do CPDC </a:t>
            </a:r>
            <a:r>
              <a:rPr lang="pt-B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serão informados por meio de </a:t>
            </a: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Ofício, encaminhado via correios e inserido no S2iD.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FCA2131-735D-AFAC-C873-93E2CF51B40C}"/>
              </a:ext>
            </a:extLst>
          </p:cNvPr>
          <p:cNvSpPr txBox="1"/>
          <p:nvPr/>
        </p:nvSpPr>
        <p:spPr>
          <a:xfrm>
            <a:off x="1081995" y="927496"/>
            <a:ext cx="10012725" cy="4939814"/>
          </a:xfrm>
          <a:prstGeom prst="rect">
            <a:avLst/>
          </a:prstGeom>
          <a:noFill/>
        </p:spPr>
        <p:txBody>
          <a:bodyPr wrap="square">
            <a:spAutoFit/>
          </a:bodyPr>
          <a:lstStyle/>
          <a:p>
            <a:pPr marL="285750" indent="-285750" algn="just">
              <a:buFont typeface="Wingdings" panose="05000000000000000000" pitchFamily="2" charset="2"/>
              <a:buChar char="ü"/>
              <a:defRPr/>
            </a:pPr>
            <a:r>
              <a:rPr lang="pt-BR" sz="1500" dirty="0">
                <a:solidFill>
                  <a:schemeClr val="bg1"/>
                </a:solidFill>
                <a:latin typeface="Arial" panose="020B0604020202020204" pitchFamily="34" charset="0"/>
                <a:cs typeface="Arial" panose="020B0604020202020204" pitchFamily="34" charset="0"/>
              </a:rPr>
              <a:t>A conta permanecerá bloqueada até que o Prefeito ou o Responsável, por ele indicado, compareça na agência de relacionamento do Banco do Brasil (BB) para assinatura da documentação de adesão ao CPDC e cadastramento da senha do plástico (cartão).</a:t>
            </a:r>
          </a:p>
          <a:p>
            <a:pPr marL="285750" indent="-285750" algn="just">
              <a:buFont typeface="Wingdings" panose="05000000000000000000" pitchFamily="2" charset="2"/>
              <a:buChar char="ü"/>
              <a:defRPr/>
            </a:pPr>
            <a:endParaRPr lang="pt-BR" sz="15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defRPr/>
            </a:pPr>
            <a:r>
              <a:rPr lang="pt-BR" sz="1500" dirty="0">
                <a:solidFill>
                  <a:schemeClr val="bg1"/>
                </a:solidFill>
                <a:latin typeface="Arial" panose="020B0604020202020204" pitchFamily="34" charset="0"/>
                <a:cs typeface="Arial" panose="020B0604020202020204" pitchFamily="34" charset="0"/>
              </a:rPr>
              <a:t>O plástico é gerado no momento da adesão ao CPDC, com o cadastramento da senha, e enviado para a agência de relacionamento do ente, no prazo previsto de 10 a 15 dias corridos, de acordo com as atividades do correios em sua localidade.</a:t>
            </a:r>
          </a:p>
          <a:p>
            <a:pPr marL="285750" indent="-285750" algn="just">
              <a:buFont typeface="Wingdings" panose="05000000000000000000" pitchFamily="2" charset="2"/>
              <a:buChar char="ü"/>
              <a:defRPr/>
            </a:pPr>
            <a:endParaRPr lang="pt-BR" sz="15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defRPr/>
            </a:pPr>
            <a:r>
              <a:rPr lang="pt-BR"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Os recursos só poderão ser utilizados com o cartão e senha em mãos, apenas na função débito.</a:t>
            </a:r>
          </a:p>
          <a:p>
            <a:pPr marL="285750" indent="-285750" algn="just">
              <a:buFont typeface="Wingdings" panose="05000000000000000000" pitchFamily="2" charset="2"/>
              <a:buChar char="ü"/>
              <a:defRPr/>
            </a:pPr>
            <a:endParaRPr lang="pt-BR"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pt-BR"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Se o fornecedor ou prestador não possuir a maquineta NÃO será possível realizar o pagamento (sugere-se inserir essa informação nos atos inerentes aos procedimentos licitatórios).</a:t>
            </a:r>
          </a:p>
          <a:p>
            <a:pPr marL="285750" indent="-285750" algn="just">
              <a:buFont typeface="Wingdings" panose="05000000000000000000" pitchFamily="2" charset="2"/>
              <a:buChar char="ü"/>
              <a:defRPr/>
            </a:pPr>
            <a:endParaRPr lang="pt-BR" sz="15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defRPr/>
            </a:pPr>
            <a:r>
              <a:rPr lang="pt-BR"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Em hipótese nenhuma será autorizado a transferência de recursos de contas do CPDC.</a:t>
            </a:r>
          </a:p>
          <a:p>
            <a:pPr marL="285750" indent="-285750" algn="just">
              <a:buFont typeface="Wingdings" panose="05000000000000000000" pitchFamily="2" charset="2"/>
              <a:buChar char="ü"/>
              <a:defRPr/>
            </a:pPr>
            <a:endParaRPr lang="pt-BR"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pt-BR"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Todos os pagamentos aparecem em extratos detalhados: quem gastou, onde gastou, quanto gastou, a fim de garantir o atendimento à Lei da Transparência Pública e acesso às informações pelos órgãos de controle.</a:t>
            </a:r>
          </a:p>
          <a:p>
            <a:pPr marL="285750" indent="-285750" algn="just">
              <a:buFont typeface="Wingdings" panose="05000000000000000000" pitchFamily="2" charset="2"/>
              <a:buChar char="ü"/>
              <a:defRPr/>
            </a:pPr>
            <a:endParaRPr lang="pt-BR"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pt-BR"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A devolução do excedente de recursos financeiros - rendimento de aplicações financeiras e remanescentes de recursos financeiros federais liberados e não utilizados – deverá ocorrer por meio de Guia de Recolhimento da União (GRU</a:t>
            </a:r>
            <a:r>
              <a:rPr lang="pt-BR" sz="15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pt-BR" sz="15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FCA2131-735D-AFAC-C873-93E2CF51B40C}"/>
              </a:ext>
            </a:extLst>
          </p:cNvPr>
          <p:cNvSpPr txBox="1"/>
          <p:nvPr/>
        </p:nvSpPr>
        <p:spPr>
          <a:xfrm>
            <a:off x="1188720" y="1028695"/>
            <a:ext cx="9814560" cy="4278094"/>
          </a:xfrm>
          <a:prstGeom prst="rect">
            <a:avLst/>
          </a:prstGeom>
          <a:noFill/>
        </p:spPr>
        <p:txBody>
          <a:bodyPr wrap="square">
            <a:spAutoFit/>
          </a:bodyPr>
          <a:lstStyle/>
          <a:p>
            <a:pPr marL="285750" indent="-285750" algn="just">
              <a:buFont typeface="Wingdings" panose="05000000000000000000" pitchFamily="2" charset="2"/>
              <a:buChar char="ü"/>
              <a:defRPr/>
            </a:pPr>
            <a:r>
              <a:rPr lang="pt-BR"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Orienta-se que o rendimento de aplicações financeiras seja devolvido mediante GRU distinta da utilizada para os saldos não utilizados.</a:t>
            </a:r>
          </a:p>
          <a:p>
            <a:pPr marL="285750" indent="-285750" algn="just">
              <a:buFont typeface="Wingdings" panose="05000000000000000000" pitchFamily="2" charset="2"/>
              <a:buChar char="ü"/>
              <a:defRPr/>
            </a:pPr>
            <a:endParaRPr lang="pt-BR"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pt-BR"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Os dados para preenchimento da GRU estão disponíveis em </a:t>
            </a:r>
            <a:r>
              <a:rPr lang="pt-BR" sz="1600" dirty="0">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https://www.gov.br/</a:t>
            </a:r>
            <a:r>
              <a:rPr lang="pt-BR" sz="1600" dirty="0" err="1">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mdr</a:t>
            </a:r>
            <a:r>
              <a:rPr lang="pt-BR" sz="1600" dirty="0">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pt-BR" sz="1600" dirty="0" err="1">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pt-br</a:t>
            </a:r>
            <a:r>
              <a:rPr lang="pt-BR" sz="1600" dirty="0">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/assuntos/</a:t>
            </a:r>
            <a:r>
              <a:rPr lang="pt-BR" sz="1600" dirty="0" err="1">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protecao</a:t>
            </a:r>
            <a:r>
              <a:rPr lang="pt-BR" sz="1600" dirty="0">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-e-defesa-civil/</a:t>
            </a:r>
            <a:r>
              <a:rPr lang="pt-BR" sz="1600" dirty="0" err="1">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prestacao</a:t>
            </a:r>
            <a:r>
              <a:rPr lang="pt-BR" sz="1600" dirty="0">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pt-BR" sz="1600" dirty="0" err="1">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de-contas</a:t>
            </a:r>
            <a:r>
              <a:rPr lang="pt-BR" sz="1600" dirty="0">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/devoluções</a:t>
            </a:r>
            <a:r>
              <a:rPr lang="pt-BR" sz="1600" dirty="0">
                <a:solidFill>
                  <a:srgbClr val="FFA512"/>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lgn="just">
              <a:buFont typeface="Wingdings" panose="05000000000000000000" pitchFamily="2" charset="2"/>
              <a:buChar char="ü"/>
              <a:defRPr/>
            </a:pPr>
            <a:endParaRPr lang="pt-BR"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pt-BR"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O pagamento da GRU, bem como o recolhimento de impostos são exclusivamente realizados com o cartão, via Gerenciador Financeiro do Banco do Brasil, mediante utilização da chave “J”.</a:t>
            </a:r>
          </a:p>
          <a:p>
            <a:pPr marL="285750" indent="-285750" algn="just">
              <a:buFont typeface="Wingdings" panose="05000000000000000000" pitchFamily="2" charset="2"/>
              <a:buChar char="ü"/>
              <a:defRPr/>
            </a:pPr>
            <a:endParaRPr lang="pt-BR"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pt-BR"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Esclarecimentos adicionais quanto aos procedimentos necessários para a adesão ao CPDC e demais informações podem ser consultadas no Manual Cartão de Pagamento de Defesa Civil, conform</a:t>
            </a:r>
            <a:r>
              <a:rPr lang="pt-BR" sz="1600" dirty="0">
                <a:solidFill>
                  <a:schemeClr val="bg1"/>
                </a:solidFill>
                <a:latin typeface="Arial" panose="020B0604020202020204" pitchFamily="34" charset="0"/>
                <a:ea typeface="Calibri" panose="020F0502020204030204" pitchFamily="34" charset="0"/>
                <a:cs typeface="Arial" panose="020B0604020202020204" pitchFamily="34" charset="0"/>
              </a:rPr>
              <a:t>e link </a:t>
            </a:r>
            <a:r>
              <a:rPr lang="pt-BR" sz="1600" dirty="0">
                <a:solidFill>
                  <a:srgbClr val="FFA51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https://www.gov.br/</a:t>
            </a:r>
            <a:r>
              <a:rPr lang="pt-BR" sz="1600" dirty="0" err="1">
                <a:solidFill>
                  <a:srgbClr val="FFA51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mdr</a:t>
            </a:r>
            <a:r>
              <a:rPr lang="pt-BR" sz="1600" dirty="0">
                <a:solidFill>
                  <a:srgbClr val="FFA51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pt-BR" sz="1600" dirty="0" err="1">
                <a:solidFill>
                  <a:srgbClr val="FFA51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pt-br</a:t>
            </a:r>
            <a:r>
              <a:rPr lang="pt-BR" sz="1600" dirty="0">
                <a:solidFill>
                  <a:srgbClr val="FFA51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/assuntos/</a:t>
            </a:r>
            <a:r>
              <a:rPr lang="pt-BR" sz="1600" dirty="0" err="1">
                <a:solidFill>
                  <a:srgbClr val="FFA51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protecao</a:t>
            </a:r>
            <a:r>
              <a:rPr lang="pt-BR" sz="1600" dirty="0">
                <a:solidFill>
                  <a:srgbClr val="FFA51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-e-defesa-civil/solicitacao-de-recursos-1/ManualdoCPDCAtualizacaomaiode2021.pdf</a:t>
            </a:r>
            <a:r>
              <a:rPr lang="pt-BR" sz="16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marL="285750" indent="-285750" algn="just">
              <a:buFont typeface="Wingdings" panose="05000000000000000000" pitchFamily="2" charset="2"/>
              <a:buChar char="ü"/>
              <a:defRPr/>
            </a:pPr>
            <a:endParaRPr lang="pt-BR"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pt-BR"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Informações adicionais relativas ao CPDC poderão ser solicitadas à Coordenação de Transferência de Recursos, pelo endereço eletrônico </a:t>
            </a:r>
            <a:r>
              <a:rPr lang="pt-BR" sz="1600" u="sng" dirty="0">
                <a:solidFill>
                  <a:srgbClr val="FFA512"/>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cpdc@mdr.gov.br</a:t>
            </a:r>
            <a:r>
              <a:rPr lang="pt-BR"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pt-BR" sz="1600" dirty="0">
              <a:solidFill>
                <a:schemeClr val="bg1"/>
              </a:solidFill>
              <a:latin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defRPr/>
            </a:pPr>
            <a:endParaRPr lang="pt-BR" sz="1600" dirty="0">
              <a:solidFill>
                <a:schemeClr val="bg1"/>
              </a:solidFill>
            </a:endParaRPr>
          </a:p>
        </p:txBody>
      </p:sp>
    </p:spTree>
    <p:extLst>
      <p:ext uri="{BB962C8B-B14F-4D97-AF65-F5344CB8AC3E}">
        <p14:creationId xmlns:p14="http://schemas.microsoft.com/office/powerpoint/2010/main" val="193487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FD42BF1-5C4D-1AC7-D9F3-287F994D237B}"/>
              </a:ext>
            </a:extLst>
          </p:cNvPr>
          <p:cNvSpPr txBox="1">
            <a:spLocks/>
          </p:cNvSpPr>
          <p:nvPr/>
        </p:nvSpPr>
        <p:spPr>
          <a:xfrm>
            <a:off x="3888419" y="566738"/>
            <a:ext cx="7300281" cy="738187"/>
          </a:xfrm>
          <a:prstGeom prst="rect">
            <a:avLst/>
          </a:prstGeom>
        </p:spPr>
        <p:txBody>
          <a:bodyPr>
            <a:norm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eaLnBrk="1" hangingPunct="1">
              <a:defRPr/>
            </a:pPr>
            <a:endParaRPr lang="pt-BR" sz="3600" cap="all" dirty="0">
              <a:solidFill>
                <a:srgbClr val="00B050"/>
              </a:solidFill>
              <a:cs typeface="Arial" panose="020B0604020202020204" pitchFamily="34" charset="0"/>
            </a:endParaRPr>
          </a:p>
        </p:txBody>
      </p:sp>
      <p:pic>
        <p:nvPicPr>
          <p:cNvPr id="10249" name="Imagem 10">
            <a:extLst>
              <a:ext uri="{FF2B5EF4-FFF2-40B4-BE49-F238E27FC236}">
                <a16:creationId xmlns:a16="http://schemas.microsoft.com/office/drawing/2014/main" id="{0377BC4D-DB96-4C44-A015-7A8C9BFB3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98" y="953249"/>
            <a:ext cx="3154850" cy="247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5836CA06-D85F-4108-BA50-65783AAB059E}"/>
              </a:ext>
            </a:extLst>
          </p:cNvPr>
          <p:cNvSpPr txBox="1">
            <a:spLocks/>
          </p:cNvSpPr>
          <p:nvPr/>
        </p:nvSpPr>
        <p:spPr>
          <a:xfrm>
            <a:off x="4353301" y="598727"/>
            <a:ext cx="7562235" cy="738186"/>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ctr" eaLnBrk="1" hangingPunct="1">
              <a:defRPr/>
            </a:pPr>
            <a:r>
              <a:rPr lang="pt-BR" sz="2400" b="1" cap="all" dirty="0">
                <a:solidFill>
                  <a:srgbClr val="FFA512"/>
                </a:solidFill>
                <a:latin typeface="Calibri" panose="020F0502020204030204" pitchFamily="34" charset="0"/>
                <a:cs typeface="Calibri" panose="020F0502020204030204" pitchFamily="34" charset="0"/>
              </a:rPr>
              <a:t>RECOMENDAÇÕES GERAIS SOBRE A CONTRATAÇÃO?</a:t>
            </a:r>
          </a:p>
        </p:txBody>
      </p:sp>
      <p:sp>
        <p:nvSpPr>
          <p:cNvPr id="13" name="CaixaDeTexto 12">
            <a:extLst>
              <a:ext uri="{FF2B5EF4-FFF2-40B4-BE49-F238E27FC236}">
                <a16:creationId xmlns:a16="http://schemas.microsoft.com/office/drawing/2014/main" id="{F3033138-EBDB-463D-9A3B-17D8736A244D}"/>
              </a:ext>
            </a:extLst>
          </p:cNvPr>
          <p:cNvSpPr txBox="1"/>
          <p:nvPr/>
        </p:nvSpPr>
        <p:spPr>
          <a:xfrm>
            <a:off x="4074626" y="1368901"/>
            <a:ext cx="7562235" cy="2062103"/>
          </a:xfrm>
          <a:prstGeom prst="rect">
            <a:avLst/>
          </a:prstGeom>
          <a:noFill/>
        </p:spPr>
        <p:txBody>
          <a:bodyPr wrap="square">
            <a:spAutoFit/>
          </a:bodyPr>
          <a:lstStyle/>
          <a:p>
            <a:pPr marL="285750" indent="-285750" algn="just">
              <a:buFont typeface="Wingdings" panose="05000000000000000000" pitchFamily="2" charset="2"/>
              <a:buChar char="ü"/>
              <a:defRPr/>
            </a:pP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 estar executando ações com recursos federais, o beneficiário está obrigado a proceder com os ritos, ou dispensa destes, para contratação com base na legislação federal, ou seja, ou se aplica a Lei nº 8.666/93 (vigente até 1º abril de 2023) ou a Lei nº 14.133, de 1º de abril de 2021.</a:t>
            </a:r>
          </a:p>
          <a:p>
            <a:pPr marL="285750" indent="-285750" algn="just">
              <a:buFont typeface="Wingdings" panose="05000000000000000000" pitchFamily="2" charset="2"/>
              <a:buChar char="ü"/>
              <a:defRPr/>
            </a:pPr>
            <a:endParaRPr lang="pt-B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defRPr/>
            </a:pPr>
            <a:r>
              <a:rPr lang="pt-B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dispensar um procedimento “normal” de licitação não significa que o beneficiário está isento de proceder com o atendimento de requisitos de forma e transparência, bem como de escolha da melhor proposta. </a:t>
            </a:r>
          </a:p>
        </p:txBody>
      </p:sp>
      <p:sp>
        <p:nvSpPr>
          <p:cNvPr id="15" name="CaixaDeTexto 14">
            <a:extLst>
              <a:ext uri="{FF2B5EF4-FFF2-40B4-BE49-F238E27FC236}">
                <a16:creationId xmlns:a16="http://schemas.microsoft.com/office/drawing/2014/main" id="{AADEC551-5899-410A-A9DD-B93504B01050}"/>
              </a:ext>
            </a:extLst>
          </p:cNvPr>
          <p:cNvSpPr txBox="1"/>
          <p:nvPr/>
        </p:nvSpPr>
        <p:spPr>
          <a:xfrm>
            <a:off x="450684" y="3489098"/>
            <a:ext cx="11290632" cy="2462213"/>
          </a:xfrm>
          <a:prstGeom prst="rect">
            <a:avLst/>
          </a:prstGeom>
          <a:noFill/>
        </p:spPr>
        <p:txBody>
          <a:bodyPr wrap="square">
            <a:spAutoFit/>
          </a:bodyPr>
          <a:lstStyle/>
          <a:p>
            <a:pPr algn="just">
              <a:defRPr/>
            </a:pPr>
            <a:r>
              <a:rPr lang="pt-BR" sz="1600" b="0" i="1" dirty="0">
                <a:solidFill>
                  <a:schemeClr val="accent1"/>
                </a:solidFill>
                <a:effectLst/>
                <a:latin typeface="Calibri" panose="020F0502020204030204" pitchFamily="34" charset="0"/>
                <a:cs typeface="Calibri" panose="020F0502020204030204" pitchFamily="34" charset="0"/>
              </a:rPr>
              <a:t>Art. 75. </a:t>
            </a:r>
            <a:r>
              <a:rPr lang="pt-BR" sz="1600" i="1" dirty="0">
                <a:solidFill>
                  <a:schemeClr val="accent1"/>
                </a:solidFill>
                <a:latin typeface="Calibri" panose="020F0502020204030204" pitchFamily="34" charset="0"/>
                <a:cs typeface="Calibri" panose="020F0502020204030204" pitchFamily="34" charset="0"/>
              </a:rPr>
              <a:t>É dispensável a licitação:</a:t>
            </a:r>
          </a:p>
          <a:p>
            <a:pPr algn="just">
              <a:defRPr/>
            </a:pPr>
            <a:endParaRPr lang="pt-BR" sz="1000" b="0" i="1" dirty="0">
              <a:solidFill>
                <a:schemeClr val="accent1"/>
              </a:solidFill>
              <a:effectLst/>
              <a:latin typeface="Calibri" panose="020F0502020204030204" pitchFamily="34" charset="0"/>
              <a:cs typeface="Calibri" panose="020F0502020204030204" pitchFamily="34" charset="0"/>
            </a:endParaRPr>
          </a:p>
          <a:p>
            <a:pPr algn="just">
              <a:defRPr/>
            </a:pPr>
            <a:r>
              <a:rPr lang="pt-BR" sz="1600" i="1" dirty="0">
                <a:solidFill>
                  <a:schemeClr val="accent1"/>
                </a:solidFill>
                <a:latin typeface="Calibri" panose="020F0502020204030204" pitchFamily="34" charset="0"/>
                <a:cs typeface="Calibri" panose="020F0502020204030204" pitchFamily="34" charset="0"/>
              </a:rPr>
              <a:t>[...]</a:t>
            </a:r>
            <a:endParaRPr lang="pt-BR" sz="1600" b="0" i="1" dirty="0">
              <a:solidFill>
                <a:schemeClr val="accent1"/>
              </a:solidFill>
              <a:effectLst/>
              <a:latin typeface="Calibri" panose="020F0502020204030204" pitchFamily="34" charset="0"/>
              <a:cs typeface="Calibri" panose="020F0502020204030204" pitchFamily="34" charset="0"/>
            </a:endParaRPr>
          </a:p>
          <a:p>
            <a:pPr algn="just">
              <a:defRPr/>
            </a:pPr>
            <a:endParaRPr lang="pt-BR" sz="1000" i="1" dirty="0">
              <a:solidFill>
                <a:schemeClr val="accent1"/>
              </a:solidFill>
              <a:latin typeface="Calibri" panose="020F0502020204030204" pitchFamily="34" charset="0"/>
              <a:cs typeface="Calibri" panose="020F0502020204030204" pitchFamily="34" charset="0"/>
            </a:endParaRPr>
          </a:p>
          <a:p>
            <a:pPr algn="just">
              <a:defRPr/>
            </a:pPr>
            <a:r>
              <a:rPr lang="pt-BR" sz="1600" b="0" i="1" dirty="0">
                <a:solidFill>
                  <a:schemeClr val="accent1"/>
                </a:solidFill>
                <a:effectLst/>
                <a:latin typeface="Calibri" panose="020F0502020204030204" pitchFamily="34" charset="0"/>
                <a:cs typeface="Calibri" panose="020F0502020204030204" pitchFamily="34" charset="0"/>
              </a:rPr>
              <a:t>VIII - nos casos de emergência ou de calamidade pública,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no prazo máximo de 1 (um) ano, contado da data de ocorrência da emergência ou da calamidade, vedadas a prorrogação dos respectivos contratos e a recontratação de empresa já contratada com base no disposto neste inciso;</a:t>
            </a:r>
            <a:endParaRPr lang="pt-BR" sz="1600"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Imagem 2" descr="Uma imagem contendo no interior, mesa, pequeno, de madeira&#10;&#10;Descrição gerada automaticamente">
            <a:extLst>
              <a:ext uri="{FF2B5EF4-FFF2-40B4-BE49-F238E27FC236}">
                <a16:creationId xmlns:a16="http://schemas.microsoft.com/office/drawing/2014/main" id="{8FA44A1E-F71B-4864-7AE4-01E169F9E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29" y="1304925"/>
            <a:ext cx="2875388" cy="1617406"/>
          </a:xfrm>
          <a:prstGeom prst="rect">
            <a:avLst/>
          </a:prstGeom>
        </p:spPr>
      </p:pic>
    </p:spTree>
    <p:extLst>
      <p:ext uri="{BB962C8B-B14F-4D97-AF65-F5344CB8AC3E}">
        <p14:creationId xmlns:p14="http://schemas.microsoft.com/office/powerpoint/2010/main" val="38698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C2C8FF9-9C40-8FE6-6651-8F45DCBA6B95}"/>
              </a:ext>
            </a:extLst>
          </p:cNvPr>
          <p:cNvSpPr txBox="1"/>
          <p:nvPr/>
        </p:nvSpPr>
        <p:spPr>
          <a:xfrm>
            <a:off x="501445" y="216310"/>
            <a:ext cx="11012129" cy="5755422"/>
          </a:xfrm>
          <a:prstGeom prst="rect">
            <a:avLst/>
          </a:prstGeom>
          <a:noFill/>
        </p:spPr>
        <p:txBody>
          <a:bodyPr wrap="square" rtlCol="0">
            <a:spAutoFit/>
          </a:bodyPr>
          <a:lstStyle/>
          <a:p>
            <a:pPr algn="just"/>
            <a:r>
              <a:rPr lang="pt-BR" sz="1600" b="0" i="1" dirty="0">
                <a:solidFill>
                  <a:schemeClr val="accent1"/>
                </a:solidFill>
                <a:effectLst/>
                <a:latin typeface="Calibri" panose="020F0502020204030204" pitchFamily="34" charset="0"/>
                <a:cs typeface="Calibri" panose="020F0502020204030204" pitchFamily="34" charset="0"/>
              </a:rPr>
              <a:t>§ 6º Para os fins do inciso VIII do </a:t>
            </a:r>
            <a:r>
              <a:rPr lang="pt-BR" sz="1600" b="1" i="1" dirty="0">
                <a:solidFill>
                  <a:schemeClr val="accent1"/>
                </a:solidFill>
                <a:effectLst/>
                <a:latin typeface="Calibri" panose="020F0502020204030204" pitchFamily="34" charset="0"/>
                <a:cs typeface="Calibri" panose="020F0502020204030204" pitchFamily="34" charset="0"/>
              </a:rPr>
              <a:t>caput</a:t>
            </a:r>
            <a:r>
              <a:rPr lang="pt-BR" sz="1600" b="0" i="1" dirty="0">
                <a:solidFill>
                  <a:schemeClr val="accent1"/>
                </a:solidFill>
                <a:effectLst/>
                <a:latin typeface="Calibri" panose="020F0502020204030204" pitchFamily="34" charset="0"/>
                <a:cs typeface="Calibri" panose="020F0502020204030204" pitchFamily="34" charset="0"/>
              </a:rPr>
              <a:t> deste artigo, considera-se emergencial a contratação por dispensa com objetivo de manter a continuidade do serviço público, e deverão ser observados os valores praticados pelo mercado na forma do </a:t>
            </a:r>
            <a:r>
              <a:rPr lang="pt-BR" sz="1600" b="0" i="1" dirty="0">
                <a:solidFill>
                  <a:schemeClr val="accent1"/>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art. 23 desta Lei</a:t>
            </a:r>
            <a:r>
              <a:rPr lang="pt-BR" sz="1600" b="0" i="1" dirty="0">
                <a:solidFill>
                  <a:schemeClr val="accent1"/>
                </a:solidFill>
                <a:effectLst/>
                <a:latin typeface="Calibri" panose="020F0502020204030204" pitchFamily="34" charset="0"/>
                <a:cs typeface="Calibri" panose="020F0502020204030204" pitchFamily="34" charset="0"/>
              </a:rPr>
              <a:t> e adotadas as providências necessárias para a conclusão do processo licitatório, sem prejuízo de apuração de responsabilidade dos agentes públicos que deram causa à situação emergencial.</a:t>
            </a:r>
          </a:p>
          <a:p>
            <a:pPr algn="just"/>
            <a:endParaRPr lang="pt-BR" sz="1600" i="1" dirty="0">
              <a:solidFill>
                <a:schemeClr val="accent1"/>
              </a:solidFill>
              <a:latin typeface="Calibri" panose="020F0502020204030204" pitchFamily="34" charset="0"/>
              <a:cs typeface="Calibri" panose="020F0502020204030204" pitchFamily="34" charset="0"/>
            </a:endParaRPr>
          </a:p>
          <a:p>
            <a:pPr algn="just"/>
            <a:r>
              <a:rPr lang="pt-BR" sz="1600" dirty="0" err="1">
                <a:solidFill>
                  <a:schemeClr val="bg2"/>
                </a:solidFill>
                <a:latin typeface="Calibri" panose="020F0502020204030204" pitchFamily="34" charset="0"/>
                <a:cs typeface="Calibri" panose="020F0502020204030204" pitchFamily="34" charset="0"/>
              </a:rPr>
              <a:t>Obs</a:t>
            </a:r>
            <a:r>
              <a:rPr lang="pt-BR" sz="1600" dirty="0">
                <a:solidFill>
                  <a:schemeClr val="bg2"/>
                </a:solidFill>
                <a:latin typeface="Calibri" panose="020F0502020204030204" pitchFamily="34" charset="0"/>
                <a:cs typeface="Calibri" panose="020F0502020204030204" pitchFamily="34" charset="0"/>
              </a:rPr>
              <a:t>: Conforme se depreende do dispositivo legal, para o caso de obras de engenharia o gestor somente deverá dispensar o procedimento de licitação caso a parcela da obra, ou mesmo a obra completa, seja executável dentro do prazo de um ano, contada do evento emergencial, caso não seja possível atender ao prazo regulamentar, este deverá optar pelo procedimento comum de contratação;</a:t>
            </a:r>
          </a:p>
          <a:p>
            <a:pPr marL="285750" indent="-285750" algn="just">
              <a:buFont typeface="Wingdings" panose="05000000000000000000" pitchFamily="2" charset="2"/>
              <a:buChar char="ü"/>
            </a:pPr>
            <a:endParaRPr lang="pt-BR" sz="1600" dirty="0">
              <a:solidFill>
                <a:schemeClr val="bg2"/>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pt-BR" sz="1600" dirty="0">
                <a:solidFill>
                  <a:schemeClr val="bg2"/>
                </a:solidFill>
                <a:latin typeface="Calibri" panose="020F0502020204030204" pitchFamily="34" charset="0"/>
                <a:cs typeface="Calibri" panose="020F0502020204030204" pitchFamily="34" charset="0"/>
              </a:rPr>
              <a:t>No art. 72 da nova Lei de licitação são listados os documentos que devem compor o processo de contratação, o que inclui os casos de dispensa, são eles:</a:t>
            </a:r>
          </a:p>
          <a:p>
            <a:pPr marL="285750" indent="-285750" algn="just">
              <a:buFont typeface="Wingdings" panose="05000000000000000000" pitchFamily="2" charset="2"/>
              <a:buChar char="ü"/>
            </a:pPr>
            <a:endParaRPr lang="pt-BR" sz="1600" dirty="0">
              <a:solidFill>
                <a:schemeClr val="bg2"/>
              </a:solidFill>
              <a:latin typeface="Calibri" panose="020F0502020204030204" pitchFamily="34" charset="0"/>
              <a:cs typeface="Calibri" panose="020F0502020204030204" pitchFamily="34" charset="0"/>
            </a:endParaRPr>
          </a:p>
          <a:p>
            <a:pPr algn="just"/>
            <a:r>
              <a:rPr lang="pt-BR" sz="1600" b="0" i="0" dirty="0">
                <a:solidFill>
                  <a:schemeClr val="bg2"/>
                </a:solidFill>
                <a:effectLst/>
                <a:latin typeface="Calibri" panose="020F0502020204030204" pitchFamily="34" charset="0"/>
                <a:cs typeface="Calibri" panose="020F0502020204030204" pitchFamily="34" charset="0"/>
              </a:rPr>
              <a:t>I - documento de formalização de demanda e, </a:t>
            </a:r>
            <a:r>
              <a:rPr lang="pt-BR" sz="1600" b="1" i="0" dirty="0">
                <a:solidFill>
                  <a:srgbClr val="FF0000"/>
                </a:solidFill>
                <a:effectLst/>
                <a:latin typeface="Calibri" panose="020F0502020204030204" pitchFamily="34" charset="0"/>
                <a:cs typeface="Calibri" panose="020F0502020204030204" pitchFamily="34" charset="0"/>
              </a:rPr>
              <a:t>se for o caso</a:t>
            </a:r>
            <a:r>
              <a:rPr lang="pt-BR" sz="1600" b="0" i="0" dirty="0">
                <a:solidFill>
                  <a:schemeClr val="bg2"/>
                </a:solidFill>
                <a:effectLst/>
                <a:latin typeface="Calibri" panose="020F0502020204030204" pitchFamily="34" charset="0"/>
                <a:cs typeface="Calibri" panose="020F0502020204030204" pitchFamily="34" charset="0"/>
              </a:rPr>
              <a:t>, estudo técnico preliminar, análise de riscos, termo de referência, projeto básico ou projeto executivo;</a:t>
            </a:r>
          </a:p>
          <a:p>
            <a:pPr algn="just"/>
            <a:r>
              <a:rPr lang="pt-BR" sz="1600" b="0" i="0" dirty="0">
                <a:solidFill>
                  <a:schemeClr val="bg2"/>
                </a:solidFill>
                <a:effectLst/>
                <a:latin typeface="Calibri" panose="020F0502020204030204" pitchFamily="34" charset="0"/>
                <a:cs typeface="Calibri" panose="020F0502020204030204" pitchFamily="34" charset="0"/>
              </a:rPr>
              <a:t>II - estimativa de despesa, que deverá ser calculada na forma estabelecida no </a:t>
            </a:r>
            <a:r>
              <a:rPr lang="pt-BR" sz="1600" b="0" i="0" dirty="0">
                <a:solidFill>
                  <a:schemeClr val="bg2"/>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art. 23 desta Lei</a:t>
            </a:r>
            <a:r>
              <a:rPr lang="pt-BR" sz="1600" b="0" i="0" dirty="0">
                <a:solidFill>
                  <a:schemeClr val="bg2"/>
                </a:solidFill>
                <a:effectLst/>
                <a:latin typeface="Calibri" panose="020F0502020204030204" pitchFamily="34" charset="0"/>
                <a:cs typeface="Calibri" panose="020F0502020204030204" pitchFamily="34" charset="0"/>
              </a:rPr>
              <a:t>;</a:t>
            </a:r>
          </a:p>
          <a:p>
            <a:pPr algn="just"/>
            <a:r>
              <a:rPr lang="pt-BR" sz="1600" b="0" i="0" dirty="0">
                <a:solidFill>
                  <a:schemeClr val="bg2"/>
                </a:solidFill>
                <a:effectLst/>
                <a:latin typeface="Calibri" panose="020F0502020204030204" pitchFamily="34" charset="0"/>
                <a:cs typeface="Calibri" panose="020F0502020204030204" pitchFamily="34" charset="0"/>
              </a:rPr>
              <a:t>III - parecer jurídico e pareceres técnicos, </a:t>
            </a:r>
            <a:r>
              <a:rPr lang="pt-BR" sz="1600" b="1" i="0" dirty="0">
                <a:solidFill>
                  <a:srgbClr val="FF0000"/>
                </a:solidFill>
                <a:effectLst/>
                <a:latin typeface="Calibri" panose="020F0502020204030204" pitchFamily="34" charset="0"/>
                <a:cs typeface="Calibri" panose="020F0502020204030204" pitchFamily="34" charset="0"/>
              </a:rPr>
              <a:t>se for o caso</a:t>
            </a:r>
            <a:r>
              <a:rPr lang="pt-BR" sz="1600" b="0" i="0" dirty="0">
                <a:solidFill>
                  <a:schemeClr val="bg2"/>
                </a:solidFill>
                <a:effectLst/>
                <a:latin typeface="Calibri" panose="020F0502020204030204" pitchFamily="34" charset="0"/>
                <a:cs typeface="Calibri" panose="020F0502020204030204" pitchFamily="34" charset="0"/>
              </a:rPr>
              <a:t>, que demonstrem o atendimento dos requisitos exigidos;</a:t>
            </a:r>
          </a:p>
          <a:p>
            <a:pPr algn="just"/>
            <a:r>
              <a:rPr lang="pt-BR" sz="1600" b="0" i="0" dirty="0">
                <a:solidFill>
                  <a:schemeClr val="bg2"/>
                </a:solidFill>
                <a:effectLst/>
                <a:latin typeface="Calibri" panose="020F0502020204030204" pitchFamily="34" charset="0"/>
                <a:cs typeface="Calibri" panose="020F0502020204030204" pitchFamily="34" charset="0"/>
              </a:rPr>
              <a:t>IV - demonstração da compatibilidade da previsão de recursos orçamentários com o compromisso a ser assumido;</a:t>
            </a:r>
          </a:p>
          <a:p>
            <a:pPr algn="just"/>
            <a:r>
              <a:rPr lang="pt-BR" sz="1600" b="0" i="0" dirty="0">
                <a:solidFill>
                  <a:schemeClr val="bg2"/>
                </a:solidFill>
                <a:effectLst/>
                <a:latin typeface="Calibri" panose="020F0502020204030204" pitchFamily="34" charset="0"/>
                <a:cs typeface="Calibri" panose="020F0502020204030204" pitchFamily="34" charset="0"/>
              </a:rPr>
              <a:t>V - comprovação de que o contratado preenche os requisitos de habilitação e qualificação mínima necessária;</a:t>
            </a:r>
          </a:p>
          <a:p>
            <a:pPr algn="just"/>
            <a:r>
              <a:rPr lang="pt-BR" sz="1600" b="0" i="0" dirty="0">
                <a:solidFill>
                  <a:schemeClr val="bg2"/>
                </a:solidFill>
                <a:effectLst/>
                <a:latin typeface="Calibri" panose="020F0502020204030204" pitchFamily="34" charset="0"/>
                <a:cs typeface="Calibri" panose="020F0502020204030204" pitchFamily="34" charset="0"/>
              </a:rPr>
              <a:t>VI - razão da escolha do contratado;</a:t>
            </a:r>
          </a:p>
          <a:p>
            <a:pPr algn="just"/>
            <a:r>
              <a:rPr lang="pt-BR" sz="1600" b="0" i="0" dirty="0">
                <a:solidFill>
                  <a:schemeClr val="bg2"/>
                </a:solidFill>
                <a:effectLst/>
                <a:latin typeface="Calibri" panose="020F0502020204030204" pitchFamily="34" charset="0"/>
                <a:cs typeface="Calibri" panose="020F0502020204030204" pitchFamily="34" charset="0"/>
              </a:rPr>
              <a:t>VII - justificativa de preço;</a:t>
            </a:r>
          </a:p>
          <a:p>
            <a:pPr algn="just"/>
            <a:r>
              <a:rPr lang="pt-BR" sz="1600" b="0" i="0" dirty="0">
                <a:solidFill>
                  <a:schemeClr val="bg2"/>
                </a:solidFill>
                <a:effectLst/>
                <a:latin typeface="Calibri" panose="020F0502020204030204" pitchFamily="34" charset="0"/>
                <a:cs typeface="Calibri" panose="020F0502020204030204" pitchFamily="34" charset="0"/>
              </a:rPr>
              <a:t>VIII - autorização da autoridade competente.</a:t>
            </a:r>
          </a:p>
          <a:p>
            <a:pPr marL="285750" indent="-285750" algn="just">
              <a:buFont typeface="Wingdings" panose="05000000000000000000" pitchFamily="2" charset="2"/>
              <a:buChar char="ü"/>
            </a:pPr>
            <a:endParaRPr lang="pt-BR" sz="16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85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C2C8FF9-9C40-8FE6-6651-8F45DCBA6B95}"/>
              </a:ext>
            </a:extLst>
          </p:cNvPr>
          <p:cNvSpPr txBox="1"/>
          <p:nvPr/>
        </p:nvSpPr>
        <p:spPr>
          <a:xfrm>
            <a:off x="983226" y="629265"/>
            <a:ext cx="10530348" cy="461665"/>
          </a:xfrm>
          <a:prstGeom prst="rect">
            <a:avLst/>
          </a:prstGeom>
          <a:noFill/>
        </p:spPr>
        <p:txBody>
          <a:bodyPr wrap="square" rtlCol="0">
            <a:spAutoFit/>
          </a:bodyPr>
          <a:lstStyle/>
          <a:p>
            <a:pPr algn="just"/>
            <a:r>
              <a:rPr lang="pt-BR" sz="2400" b="1" dirty="0">
                <a:solidFill>
                  <a:schemeClr val="accent1"/>
                </a:solidFill>
                <a:latin typeface="Calibri" panose="020F0502020204030204" pitchFamily="34" charset="0"/>
                <a:cs typeface="Calibri" panose="020F0502020204030204" pitchFamily="34" charset="0"/>
              </a:rPr>
              <a:t>ULTIMAS RECOMENDAÇÕES GERAIS SOBRE A CONTRATAÇÃO</a:t>
            </a:r>
          </a:p>
        </p:txBody>
      </p:sp>
      <p:sp>
        <p:nvSpPr>
          <p:cNvPr id="3" name="CaixaDeTexto 2">
            <a:extLst>
              <a:ext uri="{FF2B5EF4-FFF2-40B4-BE49-F238E27FC236}">
                <a16:creationId xmlns:a16="http://schemas.microsoft.com/office/drawing/2014/main" id="{CF766994-DF63-EC5F-AC7D-96FFB9FFB9F6}"/>
              </a:ext>
            </a:extLst>
          </p:cNvPr>
          <p:cNvSpPr txBox="1"/>
          <p:nvPr/>
        </p:nvSpPr>
        <p:spPr>
          <a:xfrm>
            <a:off x="530941" y="1140542"/>
            <a:ext cx="10815484" cy="4801314"/>
          </a:xfrm>
          <a:prstGeom prst="rect">
            <a:avLst/>
          </a:prstGeom>
          <a:noFill/>
        </p:spPr>
        <p:txBody>
          <a:bodyPr wrap="square" rtlCol="0">
            <a:spAutoFit/>
          </a:bodyPr>
          <a:lstStyle/>
          <a:p>
            <a:pPr marL="285750" indent="-285750" algn="just">
              <a:buFont typeface="Wingdings" panose="05000000000000000000" pitchFamily="2" charset="2"/>
              <a:buChar char="ü"/>
            </a:pPr>
            <a:r>
              <a:rPr lang="pt-BR" sz="1800" dirty="0">
                <a:solidFill>
                  <a:schemeClr val="bg2"/>
                </a:solidFill>
                <a:latin typeface="Calibri" panose="020F0502020204030204" pitchFamily="34" charset="0"/>
                <a:cs typeface="Calibri" panose="020F0502020204030204" pitchFamily="34" charset="0"/>
              </a:rPr>
              <a:t>Atenção para não confundir dispensa com inexigibilidade (art. 74) – </a:t>
            </a:r>
            <a:r>
              <a:rPr lang="pt-BR" sz="1800" dirty="0" err="1">
                <a:solidFill>
                  <a:schemeClr val="bg2"/>
                </a:solidFill>
                <a:latin typeface="Calibri" panose="020F0502020204030204" pitchFamily="34" charset="0"/>
                <a:cs typeface="Calibri" panose="020F0502020204030204" pitchFamily="34" charset="0"/>
              </a:rPr>
              <a:t>Ex</a:t>
            </a:r>
            <a:r>
              <a:rPr lang="pt-BR" sz="1800" dirty="0">
                <a:solidFill>
                  <a:schemeClr val="bg2"/>
                </a:solidFill>
                <a:latin typeface="Calibri" panose="020F0502020204030204" pitchFamily="34" charset="0"/>
                <a:cs typeface="Calibri" panose="020F0502020204030204" pitchFamily="34" charset="0"/>
              </a:rPr>
              <a:t>: Somente um fornecedor; artista consagrado, serviço técnico (notória especialização) e etc.;</a:t>
            </a:r>
          </a:p>
          <a:p>
            <a:pPr algn="just"/>
            <a:endParaRPr lang="pt-BR" sz="1800" dirty="0">
              <a:solidFill>
                <a:schemeClr val="bg2"/>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pt-BR" dirty="0">
                <a:solidFill>
                  <a:schemeClr val="bg2"/>
                </a:solidFill>
                <a:latin typeface="Calibri" panose="020F0502020204030204" pitchFamily="34" charset="0"/>
                <a:cs typeface="Calibri" panose="020F0502020204030204" pitchFamily="34" charset="0"/>
              </a:rPr>
              <a:t>Atenção para as dispensas de licitação em função do valor (R$100 mil para obras/Serv. </a:t>
            </a:r>
            <a:r>
              <a:rPr lang="pt-BR" dirty="0" err="1">
                <a:solidFill>
                  <a:schemeClr val="bg2"/>
                </a:solidFill>
                <a:latin typeface="Calibri" panose="020F0502020204030204" pitchFamily="34" charset="0"/>
                <a:cs typeface="Calibri" panose="020F0502020204030204" pitchFamily="34" charset="0"/>
              </a:rPr>
              <a:t>Engen</a:t>
            </a:r>
            <a:r>
              <a:rPr lang="pt-BR" dirty="0">
                <a:solidFill>
                  <a:schemeClr val="bg2"/>
                </a:solidFill>
                <a:latin typeface="Calibri" panose="020F0502020204030204" pitchFamily="34" charset="0"/>
                <a:cs typeface="Calibri" panose="020F0502020204030204" pitchFamily="34" charset="0"/>
              </a:rPr>
              <a:t>./</a:t>
            </a:r>
            <a:r>
              <a:rPr lang="pt-BR" dirty="0" err="1">
                <a:solidFill>
                  <a:schemeClr val="bg2"/>
                </a:solidFill>
                <a:latin typeface="Calibri" panose="020F0502020204030204" pitchFamily="34" charset="0"/>
                <a:cs typeface="Calibri" panose="020F0502020204030204" pitchFamily="34" charset="0"/>
              </a:rPr>
              <a:t>Serv.Manut</a:t>
            </a:r>
            <a:r>
              <a:rPr lang="pt-BR" dirty="0">
                <a:solidFill>
                  <a:schemeClr val="bg2"/>
                </a:solidFill>
                <a:latin typeface="Calibri" panose="020F0502020204030204" pitchFamily="34" charset="0"/>
                <a:cs typeface="Calibri" panose="020F0502020204030204" pitchFamily="34" charset="0"/>
              </a:rPr>
              <a:t>. </a:t>
            </a:r>
            <a:r>
              <a:rPr lang="pt-BR" dirty="0" err="1">
                <a:solidFill>
                  <a:schemeClr val="bg2"/>
                </a:solidFill>
                <a:latin typeface="Calibri" panose="020F0502020204030204" pitchFamily="34" charset="0"/>
                <a:cs typeface="Calibri" panose="020F0502020204030204" pitchFamily="34" charset="0"/>
              </a:rPr>
              <a:t>Veíc</a:t>
            </a:r>
            <a:r>
              <a:rPr lang="pt-BR" dirty="0">
                <a:solidFill>
                  <a:schemeClr val="bg2"/>
                </a:solidFill>
                <a:latin typeface="Calibri" panose="020F0502020204030204" pitchFamily="34" charset="0"/>
                <a:cs typeface="Calibri" panose="020F0502020204030204" pitchFamily="34" charset="0"/>
              </a:rPr>
              <a:t>. &amp; R$50mil para outros serviços e compras) – Em regra, a “aferição” prevista em lei destes valores se dá pelos totais gastos no exercício financeiro e os gastos estão mais relacionados a manutenção da máquina pública;</a:t>
            </a:r>
          </a:p>
          <a:p>
            <a:pPr marL="285750" indent="-285750">
              <a:buFont typeface="Wingdings" panose="05000000000000000000" pitchFamily="2" charset="2"/>
              <a:buChar char="ü"/>
            </a:pPr>
            <a:endParaRPr lang="pt-BR" dirty="0">
              <a:solidFill>
                <a:schemeClr val="bg2"/>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pt-BR" dirty="0">
                <a:solidFill>
                  <a:schemeClr val="bg2"/>
                </a:solidFill>
                <a:latin typeface="Calibri" panose="020F0502020204030204" pitchFamily="34" charset="0"/>
                <a:cs typeface="Calibri" panose="020F0502020204030204" pitchFamily="34" charset="0"/>
              </a:rPr>
              <a:t>Recomenda-se, para aqueles municípios que constam com áreas expostas ao risco e diante da alta probabilidade de ocorrência de evento emergencial (</a:t>
            </a:r>
            <a:r>
              <a:rPr lang="pt-BR" dirty="0" err="1">
                <a:solidFill>
                  <a:schemeClr val="bg2"/>
                </a:solidFill>
                <a:latin typeface="Calibri" panose="020F0502020204030204" pitchFamily="34" charset="0"/>
                <a:cs typeface="Calibri" panose="020F0502020204030204" pitchFamily="34" charset="0"/>
              </a:rPr>
              <a:t>ex</a:t>
            </a:r>
            <a:r>
              <a:rPr lang="pt-BR" dirty="0">
                <a:solidFill>
                  <a:schemeClr val="bg2"/>
                </a:solidFill>
                <a:latin typeface="Calibri" panose="020F0502020204030204" pitchFamily="34" charset="0"/>
                <a:cs typeface="Calibri" panose="020F0502020204030204" pitchFamily="34" charset="0"/>
              </a:rPr>
              <a:t>: baixa obtenção de recursos para investimento em prevenção em função das previsões de tempo) que adotem o </a:t>
            </a:r>
            <a:r>
              <a:rPr lang="pt-BR" b="0" i="0" dirty="0">
                <a:solidFill>
                  <a:schemeClr val="bg2"/>
                </a:solidFill>
                <a:effectLst/>
                <a:latin typeface="Calibri" panose="020F0502020204030204" pitchFamily="34" charset="0"/>
                <a:cs typeface="Calibri" panose="020F0502020204030204" pitchFamily="34" charset="0"/>
              </a:rPr>
              <a:t>Sistema de Registro de Preços (SRP), procedimento especial de licitação que tem como finalidade registrar o preço de determinado material ou serviço que seja do interesse do poder público (art. 82 e 85 da Lei nº 14.133/2021 - https://www.portaldecompraspublicas.com.br/);</a:t>
            </a:r>
          </a:p>
          <a:p>
            <a:pPr marL="285750" indent="-285750" algn="just">
              <a:buFont typeface="Wingdings" panose="05000000000000000000" pitchFamily="2" charset="2"/>
              <a:buChar char="ü"/>
            </a:pPr>
            <a:endParaRPr lang="pt-BR" dirty="0">
              <a:solidFill>
                <a:schemeClr val="bg2"/>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endParaRPr lang="pt-BR" dirty="0">
              <a:solidFill>
                <a:schemeClr val="bg2"/>
              </a:solidFill>
              <a:latin typeface="Calibri" panose="020F0502020204030204" pitchFamily="34" charset="0"/>
              <a:cs typeface="Calibri" panose="020F0502020204030204" pitchFamily="34" charset="0"/>
            </a:endParaRPr>
          </a:p>
          <a:p>
            <a:endParaRPr lang="pt-BR" dirty="0"/>
          </a:p>
        </p:txBody>
      </p:sp>
    </p:spTree>
    <p:extLst>
      <p:ext uri="{BB962C8B-B14F-4D97-AF65-F5344CB8AC3E}">
        <p14:creationId xmlns:p14="http://schemas.microsoft.com/office/powerpoint/2010/main" val="200802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0EC81AC-A4BC-261B-0042-C79ED9509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9" name="Espaço Reservado para Texto 2">
            <a:extLst>
              <a:ext uri="{FF2B5EF4-FFF2-40B4-BE49-F238E27FC236}">
                <a16:creationId xmlns:a16="http://schemas.microsoft.com/office/drawing/2014/main" id="{FDF39A9D-BF7F-4FB6-952A-122B13A0407B}"/>
              </a:ext>
            </a:extLst>
          </p:cNvPr>
          <p:cNvSpPr txBox="1">
            <a:spLocks/>
          </p:cNvSpPr>
          <p:nvPr/>
        </p:nvSpPr>
        <p:spPr>
          <a:xfrm>
            <a:off x="2519059" y="1547337"/>
            <a:ext cx="7153882" cy="34026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pt-BR" sz="4000" b="1" dirty="0">
                <a:solidFill>
                  <a:srgbClr val="FFA512"/>
                </a:solidFill>
                <a:latin typeface="Bebas Neue" panose="020B0606020202050201" pitchFamily="34" charset="0"/>
              </a:rPr>
              <a:t>Agradecemos a atenção!</a:t>
            </a:r>
          </a:p>
          <a:p>
            <a:pPr marL="114300" indent="0" algn="ctr">
              <a:buFont typeface="Arial" panose="020B0604020202020204" pitchFamily="34" charset="0"/>
              <a:buNone/>
            </a:pPr>
            <a:endParaRPr lang="pt-BR" sz="2400" dirty="0"/>
          </a:p>
          <a:p>
            <a:pPr marL="114300" indent="0" algn="ctr">
              <a:buFont typeface="Arial" panose="020B0604020202020204" pitchFamily="34" charset="0"/>
              <a:buNone/>
            </a:pPr>
            <a:r>
              <a:rPr lang="pt-BR" sz="2400" dirty="0">
                <a:solidFill>
                  <a:schemeClr val="bg2"/>
                </a:solidFill>
                <a:latin typeface="Arial" panose="020B0604020202020204" pitchFamily="34" charset="0"/>
                <a:cs typeface="Arial" panose="020B0604020202020204" pitchFamily="34" charset="0"/>
              </a:rPr>
              <a:t>Coordenação de Transferência de Recursos</a:t>
            </a:r>
          </a:p>
          <a:p>
            <a:pPr marL="114300" indent="0" algn="ctr">
              <a:buFont typeface="Arial" panose="020B0604020202020204" pitchFamily="34" charset="0"/>
              <a:buNone/>
            </a:pPr>
            <a:r>
              <a:rPr lang="pt-BR" sz="2400" dirty="0">
                <a:solidFill>
                  <a:schemeClr val="bg2"/>
                </a:solidFill>
                <a:latin typeface="Arial" panose="020B0604020202020204" pitchFamily="34" charset="0"/>
                <a:cs typeface="Arial" panose="020B0604020202020204" pitchFamily="34" charset="0"/>
              </a:rPr>
              <a:t>Coordenação-Geral de Gestão Integrada</a:t>
            </a:r>
          </a:p>
          <a:p>
            <a:pPr marL="114300" indent="0" algn="ctr">
              <a:buFont typeface="Arial" panose="020B0604020202020204" pitchFamily="34" charset="0"/>
              <a:buNone/>
            </a:pPr>
            <a:r>
              <a:rPr lang="pt-BR" sz="2400" dirty="0">
                <a:solidFill>
                  <a:schemeClr val="bg2"/>
                </a:solidFill>
                <a:latin typeface="Arial" panose="020B0604020202020204" pitchFamily="34" charset="0"/>
                <a:cs typeface="Arial" panose="020B0604020202020204" pitchFamily="34" charset="0"/>
              </a:rPr>
              <a:t>Departamento de Articulação e Gestão</a:t>
            </a:r>
          </a:p>
          <a:p>
            <a:pPr marL="114300" indent="0" algn="ctr">
              <a:buFont typeface="Arial" panose="020B0604020202020204" pitchFamily="34" charset="0"/>
              <a:buNone/>
            </a:pPr>
            <a:r>
              <a:rPr lang="pt-BR" sz="2400" dirty="0">
                <a:solidFill>
                  <a:schemeClr val="bg2"/>
                </a:solidFill>
                <a:latin typeface="Arial" panose="020B0604020202020204" pitchFamily="34" charset="0"/>
                <a:cs typeface="Arial" panose="020B0604020202020204" pitchFamily="34" charset="0"/>
              </a:rPr>
              <a:t>Secretaria Nacional de Proteção e Defesa Civil</a:t>
            </a:r>
          </a:p>
          <a:p>
            <a:pPr marL="114300" indent="0" algn="ctr">
              <a:buFont typeface="Arial" panose="020B0604020202020204" pitchFamily="34" charset="0"/>
              <a:buNone/>
            </a:pPr>
            <a:endParaRPr lang="pt-BR" sz="2400" dirty="0">
              <a:solidFill>
                <a:schemeClr val="bg2">
                  <a:lumMod val="65000"/>
                </a:schemeClr>
              </a:solidFill>
              <a:latin typeface="Arial" panose="020B0604020202020204" pitchFamily="34" charset="0"/>
              <a:cs typeface="Arial" panose="020B0604020202020204" pitchFamily="34" charset="0"/>
            </a:endParaRPr>
          </a:p>
          <a:p>
            <a:pPr marL="114300" indent="0" algn="ctr">
              <a:buFont typeface="Arial" panose="020B0604020202020204" pitchFamily="34" charset="0"/>
              <a:buNone/>
            </a:pPr>
            <a:r>
              <a:rPr lang="pt-BR" sz="2400" b="1" dirty="0">
                <a:solidFill>
                  <a:srgbClr val="FFA512"/>
                </a:solidFill>
                <a:latin typeface="Arial" panose="020B0604020202020204" pitchFamily="34" charset="0"/>
                <a:cs typeface="Arial" panose="020B0604020202020204" pitchFamily="34" charset="0"/>
              </a:rPr>
              <a:t>Defesa Civil somos todos nós!</a:t>
            </a:r>
            <a:endParaRPr lang="pt-BR" sz="2400" dirty="0">
              <a:solidFill>
                <a:srgbClr val="FFA512"/>
              </a:solidFill>
              <a:latin typeface="Arial" panose="020B0604020202020204" pitchFamily="34" charset="0"/>
              <a:cs typeface="Arial" panose="020B0604020202020204" pitchFamily="34" charset="0"/>
            </a:endParaRPr>
          </a:p>
          <a:p>
            <a:pPr marL="114300" indent="0" algn="ctr">
              <a:buFont typeface="Arial" panose="020B0604020202020204" pitchFamily="34" charset="0"/>
              <a:buNone/>
            </a:pPr>
            <a:endParaRPr lang="pt-B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4E06830-8654-99A9-1F38-06FDC5BD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ítulo 1">
            <a:extLst>
              <a:ext uri="{FF2B5EF4-FFF2-40B4-BE49-F238E27FC236}">
                <a16:creationId xmlns:a16="http://schemas.microsoft.com/office/drawing/2014/main" id="{B73BC486-49A1-4635-8BE4-56747A5F4D93}"/>
              </a:ext>
            </a:extLst>
          </p:cNvPr>
          <p:cNvSpPr txBox="1">
            <a:spLocks/>
          </p:cNvSpPr>
          <p:nvPr/>
        </p:nvSpPr>
        <p:spPr>
          <a:xfrm>
            <a:off x="775060" y="468483"/>
            <a:ext cx="10328369" cy="1201984"/>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l"/>
            <a:endParaRPr lang="pt-BR" sz="2400" b="0" i="0" u="none" strike="noStrike" baseline="0" dirty="0">
              <a:solidFill>
                <a:srgbClr val="FFA512"/>
              </a:solidFill>
              <a:latin typeface="Calibri" panose="020F0502020204030204" pitchFamily="34" charset="0"/>
              <a:cs typeface="Calibri" panose="020F0502020204030204" pitchFamily="34" charset="0"/>
            </a:endParaRPr>
          </a:p>
          <a:p>
            <a:pPr algn="ctr">
              <a:lnSpc>
                <a:spcPct val="150000"/>
              </a:lnSpc>
            </a:pPr>
            <a:r>
              <a:rPr lang="pt-BR" sz="2800" b="1" dirty="0">
                <a:solidFill>
                  <a:srgbClr val="F07F09"/>
                </a:solidFill>
                <a:effectLst/>
                <a:latin typeface="Calibri" panose="020F0502020204030204" pitchFamily="34" charset="0"/>
                <a:ea typeface="Calibri" panose="020F0502020204030204" pitchFamily="34" charset="0"/>
                <a:cs typeface="Calibri" panose="020F0502020204030204" pitchFamily="34" charset="0"/>
              </a:rPr>
              <a:t>A POLÍTICA NACIONAL DE PROTEÇÃO E DEFESA CIVIL</a:t>
            </a:r>
            <a:endParaRPr lang="pt-BR" sz="2800" dirty="0">
              <a:solidFill>
                <a:srgbClr val="F07F0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aixaDeTexto 2">
            <a:extLst>
              <a:ext uri="{FF2B5EF4-FFF2-40B4-BE49-F238E27FC236}">
                <a16:creationId xmlns:a16="http://schemas.microsoft.com/office/drawing/2014/main" id="{45EE0357-79FF-4C0B-901E-66A51BC5410A}"/>
              </a:ext>
            </a:extLst>
          </p:cNvPr>
          <p:cNvSpPr txBox="1"/>
          <p:nvPr/>
        </p:nvSpPr>
        <p:spPr>
          <a:xfrm>
            <a:off x="775060" y="1670467"/>
            <a:ext cx="10394096" cy="3554819"/>
          </a:xfrm>
          <a:prstGeom prst="rect">
            <a:avLst/>
          </a:prstGeom>
          <a:noFill/>
        </p:spPr>
        <p:txBody>
          <a:bodyPr wrap="square">
            <a:spAutoFit/>
          </a:bodyPr>
          <a:lstStyle/>
          <a:p>
            <a:pPr algn="just"/>
            <a:endParaRPr lang="pt-BR" sz="1800" dirty="0">
              <a:effectLst/>
              <a:latin typeface="Times New Roman" panose="02020603050405020304" pitchFamily="18" charset="0"/>
              <a:ea typeface="Times New Roman" panose="02020603050405020304" pitchFamily="18" charset="0"/>
            </a:endParaRPr>
          </a:p>
          <a:p>
            <a:pPr algn="just">
              <a:lnSpc>
                <a:spcPct val="150000"/>
              </a:lnSpc>
            </a:pPr>
            <a:r>
              <a:rPr lang="pt-BR" sz="18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A PNPDEC, instituída pela Lei 12.608, de 10 de abril de 2012, implementou alterações institucionais e estruturais às ações de Defesa Civil, as quais buscam um gerenciamento de riscos com abordagem integrada e ação articulada entre os três níveis de governo, trazendo como prioridade ações consideradas preventivas e que possam ocasionar a minimização de desastres. Ademais, </a:t>
            </a:r>
            <a:r>
              <a:rPr lang="pt-BR" sz="1800" u="sng"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integra-se</a:t>
            </a:r>
            <a:r>
              <a:rPr lang="pt-BR" sz="18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às políticas de </a:t>
            </a:r>
            <a:r>
              <a:rPr lang="pt-BR" sz="1800" dirty="0">
                <a:solidFill>
                  <a:srgbClr val="F07F09"/>
                </a:solidFill>
                <a:effectLst/>
                <a:latin typeface="Calibri" panose="020F0502020204030204" pitchFamily="34" charset="0"/>
                <a:ea typeface="Times New Roman" panose="02020603050405020304" pitchFamily="18" charset="0"/>
                <a:cs typeface="Calibri" panose="020F0502020204030204" pitchFamily="34" charset="0"/>
              </a:rPr>
              <a:t>ordenamento territorial, desenvolvimento urbano, saúde, meio ambiente, mudanças climáticas, gestão de recursos hídricos, geologia, infraestrutura, educação, ciência e tecnologia e às demais políticas setoriais, tendo em vista a promoção do desenvolvimento sustentável</a:t>
            </a:r>
            <a:r>
              <a:rPr lang="pt-BR" sz="18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buAutoNum type="alphaLcParenR"/>
            </a:pPr>
            <a:endPar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4E06830-8654-99A9-1F38-06FDC5BD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 y="0"/>
            <a:ext cx="12188052" cy="6858000"/>
          </a:xfrm>
          <a:prstGeom prst="rect">
            <a:avLst/>
          </a:prstGeom>
        </p:spPr>
      </p:pic>
      <p:sp>
        <p:nvSpPr>
          <p:cNvPr id="2" name="Título 1">
            <a:extLst>
              <a:ext uri="{FF2B5EF4-FFF2-40B4-BE49-F238E27FC236}">
                <a16:creationId xmlns:a16="http://schemas.microsoft.com/office/drawing/2014/main" id="{B73BC486-49A1-4635-8BE4-56747A5F4D93}"/>
              </a:ext>
            </a:extLst>
          </p:cNvPr>
          <p:cNvSpPr txBox="1">
            <a:spLocks/>
          </p:cNvSpPr>
          <p:nvPr/>
        </p:nvSpPr>
        <p:spPr>
          <a:xfrm>
            <a:off x="775060" y="468483"/>
            <a:ext cx="10328369" cy="1201984"/>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l"/>
            <a:endParaRPr lang="pt-BR" sz="2400" b="0" i="0" u="none" strike="noStrike" baseline="0" dirty="0">
              <a:solidFill>
                <a:srgbClr val="FFA512"/>
              </a:solidFill>
              <a:latin typeface="Calibri" panose="020F0502020204030204" pitchFamily="34" charset="0"/>
              <a:cs typeface="Calibri" panose="020F0502020204030204" pitchFamily="34" charset="0"/>
            </a:endParaRPr>
          </a:p>
          <a:p>
            <a:pPr algn="just"/>
            <a:r>
              <a:rPr lang="pt-BR" sz="2400" b="0" i="0" u="none" strike="noStrike" baseline="0" dirty="0">
                <a:solidFill>
                  <a:srgbClr val="FFA512"/>
                </a:solidFill>
                <a:latin typeface="Calibri" panose="020F0502020204030204" pitchFamily="34" charset="0"/>
                <a:cs typeface="Calibri" panose="020F0502020204030204" pitchFamily="34" charset="0"/>
              </a:rPr>
              <a:t>Os repasses de recursos federais a municípios são efetuados por meio de três formas de transferências:</a:t>
            </a:r>
          </a:p>
        </p:txBody>
      </p:sp>
      <p:sp>
        <p:nvSpPr>
          <p:cNvPr id="3" name="CaixaDeTexto 2">
            <a:extLst>
              <a:ext uri="{FF2B5EF4-FFF2-40B4-BE49-F238E27FC236}">
                <a16:creationId xmlns:a16="http://schemas.microsoft.com/office/drawing/2014/main" id="{45EE0357-79FF-4C0B-901E-66A51BC5410A}"/>
              </a:ext>
            </a:extLst>
          </p:cNvPr>
          <p:cNvSpPr txBox="1"/>
          <p:nvPr/>
        </p:nvSpPr>
        <p:spPr>
          <a:xfrm>
            <a:off x="775060" y="1670467"/>
            <a:ext cx="10394096" cy="3693319"/>
          </a:xfrm>
          <a:prstGeom prst="rect">
            <a:avLst/>
          </a:prstGeom>
          <a:noFill/>
        </p:spPr>
        <p:txBody>
          <a:bodyPr wrap="square">
            <a:spAutoFit/>
          </a:bodyPr>
          <a:lstStyle/>
          <a:p>
            <a:pPr marL="342900" indent="-342900" algn="just">
              <a:buAutoNum type="alphaLcParenR"/>
            </a:pPr>
            <a:r>
              <a:rPr lang="pt-BR" sz="1800" b="0" i="0" u="none" strike="noStrike" baseline="0" dirty="0">
                <a:solidFill>
                  <a:srgbClr val="F07F09"/>
                </a:solidFill>
                <a:latin typeface="Calibri" panose="020F0502020204030204" pitchFamily="34" charset="0"/>
                <a:cs typeface="Calibri" panose="020F0502020204030204" pitchFamily="34" charset="0"/>
              </a:rPr>
              <a:t>transferências constitucionais;</a:t>
            </a:r>
          </a:p>
          <a:p>
            <a:pPr algn="just"/>
            <a:r>
              <a:rPr lang="pt-BR" sz="1800" b="0" i="0" u="none" strike="noStrike" baseline="0" dirty="0">
                <a:solidFill>
                  <a:schemeClr val="bg2"/>
                </a:solidFill>
                <a:latin typeface="Calibri" panose="020F0502020204030204" pitchFamily="34" charset="0"/>
                <a:cs typeface="Calibri" panose="020F0502020204030204" pitchFamily="34" charset="0"/>
              </a:rPr>
              <a:t>As transferências constitucionais correspondem às parcelas de recursos arrecadados pelo Governo Federal e repassados aos municípios, conforme determinado na Constituição Federal.</a:t>
            </a:r>
          </a:p>
          <a:p>
            <a:pPr algn="just"/>
            <a:endParaRPr lang="pt-BR" sz="1800" b="0" i="0" u="none" strike="noStrike" baseline="0" dirty="0">
              <a:solidFill>
                <a:schemeClr val="bg2"/>
              </a:solidFill>
              <a:latin typeface="Calibri" panose="020F0502020204030204" pitchFamily="34" charset="0"/>
              <a:cs typeface="Calibri" panose="020F0502020204030204" pitchFamily="34" charset="0"/>
            </a:endParaRPr>
          </a:p>
          <a:p>
            <a:pPr algn="just"/>
            <a:r>
              <a:rPr lang="pt-BR" sz="1800" b="0" i="0" u="none" strike="noStrike" baseline="0" dirty="0">
                <a:solidFill>
                  <a:srgbClr val="F07F09"/>
                </a:solidFill>
                <a:latin typeface="Calibri" panose="020F0502020204030204" pitchFamily="34" charset="0"/>
                <a:cs typeface="Calibri" panose="020F0502020204030204" pitchFamily="34" charset="0"/>
              </a:rPr>
              <a:t>b) transferências legais;</a:t>
            </a:r>
          </a:p>
          <a:p>
            <a:pPr algn="just"/>
            <a:r>
              <a:rPr lang="pt-BR" sz="1800" b="0" i="0" u="none" strike="noStrike" baseline="0" dirty="0">
                <a:solidFill>
                  <a:schemeClr val="bg2"/>
                </a:solidFill>
                <a:latin typeface="Calibri" panose="020F0502020204030204" pitchFamily="34" charset="0"/>
                <a:cs typeface="Calibri" panose="020F0502020204030204" pitchFamily="34" charset="0"/>
              </a:rPr>
              <a:t>As transferências legais são regulamentadas em leis específicas. Essas leis determinam a forma de habilitação,</a:t>
            </a:r>
          </a:p>
          <a:p>
            <a:pPr algn="just"/>
            <a:r>
              <a:rPr lang="pt-BR" sz="1800" b="0" i="0" u="none" strike="noStrike" baseline="0" dirty="0">
                <a:solidFill>
                  <a:schemeClr val="bg2"/>
                </a:solidFill>
                <a:latin typeface="Calibri" panose="020F0502020204030204" pitchFamily="34" charset="0"/>
                <a:cs typeface="Calibri" panose="020F0502020204030204" pitchFamily="34" charset="0"/>
              </a:rPr>
              <a:t>transferência, aplicação de recursos e prestação de contas.</a:t>
            </a:r>
          </a:p>
          <a:p>
            <a:pPr algn="just"/>
            <a:endParaRPr lang="pt-BR" sz="1800" b="0" i="0" u="none" strike="noStrike" baseline="0" dirty="0">
              <a:solidFill>
                <a:schemeClr val="bg2"/>
              </a:solidFill>
              <a:latin typeface="Calibri" panose="020F0502020204030204" pitchFamily="34" charset="0"/>
              <a:cs typeface="Calibri" panose="020F0502020204030204" pitchFamily="34" charset="0"/>
            </a:endParaRPr>
          </a:p>
          <a:p>
            <a:pPr algn="just"/>
            <a:r>
              <a:rPr lang="pt-BR" sz="1800" b="0" i="0" u="none" strike="noStrike" baseline="0" dirty="0">
                <a:solidFill>
                  <a:srgbClr val="F07F09"/>
                </a:solidFill>
                <a:latin typeface="Calibri" panose="020F0502020204030204" pitchFamily="34" charset="0"/>
                <a:cs typeface="Calibri" panose="020F0502020204030204" pitchFamily="34" charset="0"/>
              </a:rPr>
              <a:t>c) transferências voluntárias.</a:t>
            </a:r>
          </a:p>
          <a:p>
            <a:pPr algn="just"/>
            <a:r>
              <a:rPr lang="pt-BR" b="0" i="0" dirty="0">
                <a:solidFill>
                  <a:schemeClr val="bg2"/>
                </a:solidFill>
                <a:effectLst/>
                <a:latin typeface="Calibri" panose="020F0502020204030204" pitchFamily="34" charset="0"/>
                <a:cs typeface="Calibri" panose="020F0502020204030204" pitchFamily="34" charset="0"/>
              </a:rPr>
              <a:t>As Transferências Voluntárias são definidas pelo art. 25 da Lei de Responsabilidade Fiscal (LRF) como a entrega de recursos financeiros a outro ente da federação, a título de cooperação, auxílio ou assistência financeira, que não decorra de determinação constitucional, legal ou os destinados ao Sistema Único de Saúde.</a:t>
            </a:r>
            <a:endPar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3817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4E06830-8654-99A9-1F38-06FDC5BD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 y="0"/>
            <a:ext cx="12188052" cy="6858000"/>
          </a:xfrm>
          <a:prstGeom prst="rect">
            <a:avLst/>
          </a:prstGeom>
        </p:spPr>
      </p:pic>
      <p:sp>
        <p:nvSpPr>
          <p:cNvPr id="2" name="Título 1">
            <a:extLst>
              <a:ext uri="{FF2B5EF4-FFF2-40B4-BE49-F238E27FC236}">
                <a16:creationId xmlns:a16="http://schemas.microsoft.com/office/drawing/2014/main" id="{B73BC486-49A1-4635-8BE4-56747A5F4D93}"/>
              </a:ext>
            </a:extLst>
          </p:cNvPr>
          <p:cNvSpPr txBox="1">
            <a:spLocks/>
          </p:cNvSpPr>
          <p:nvPr/>
        </p:nvSpPr>
        <p:spPr>
          <a:xfrm>
            <a:off x="1271046" y="468483"/>
            <a:ext cx="9898110" cy="352611"/>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ctr" eaLnBrk="1" hangingPunct="1">
              <a:defRPr/>
            </a:pPr>
            <a:r>
              <a:rPr lang="pt-BR" sz="2400" b="1" cap="all" dirty="0">
                <a:solidFill>
                  <a:srgbClr val="FFA512"/>
                </a:solidFill>
                <a:latin typeface="Calibri" panose="020F0502020204030204" pitchFamily="34" charset="0"/>
                <a:cs typeface="Calibri" panose="020F0502020204030204" pitchFamily="34" charset="0"/>
              </a:rPr>
              <a:t>Transferências voluntárias</a:t>
            </a:r>
          </a:p>
        </p:txBody>
      </p:sp>
      <p:sp>
        <p:nvSpPr>
          <p:cNvPr id="3" name="CaixaDeTexto 2">
            <a:extLst>
              <a:ext uri="{FF2B5EF4-FFF2-40B4-BE49-F238E27FC236}">
                <a16:creationId xmlns:a16="http://schemas.microsoft.com/office/drawing/2014/main" id="{45EE0357-79FF-4C0B-901E-66A51BC5410A}"/>
              </a:ext>
            </a:extLst>
          </p:cNvPr>
          <p:cNvSpPr txBox="1"/>
          <p:nvPr/>
        </p:nvSpPr>
        <p:spPr>
          <a:xfrm>
            <a:off x="775060" y="1362557"/>
            <a:ext cx="10394096" cy="4801314"/>
          </a:xfrm>
          <a:prstGeom prst="rect">
            <a:avLst/>
          </a:prstGeom>
          <a:noFill/>
        </p:spPr>
        <p:txBody>
          <a:bodyPr wrap="square">
            <a:spAutoFit/>
          </a:bodyPr>
          <a:lstStyle/>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Convênio:</a:t>
            </a:r>
            <a:r>
              <a:rPr lang="pt-BR" b="0" i="0" dirty="0">
                <a:solidFill>
                  <a:schemeClr val="bg2"/>
                </a:solidFill>
                <a:effectLst/>
                <a:latin typeface="Calibri" panose="020F0502020204030204" pitchFamily="34" charset="0"/>
                <a:cs typeface="Calibri" panose="020F0502020204030204" pitchFamily="34" charset="0"/>
              </a:rPr>
              <a:t> instrumento que disciplina a transferência de recursos financeiros de órgãos ou entidades da Administração Pública Federal, direta ou indireta, para órgãos ou entidades da Administração Pública Estadual, Distrital ou Municipal, direta ou indireta, consórcios públicos, ou ainda, entidades privadas sem fins lucrativos, visando à execução de projeto ou atividade de interesse recíproco, em regime de mútua cooperação, disciplinado pelo Decreto nº 6.170, de 25 de julho de 2007 e pela Portaria nº 424, de 30 de dezembro de 2016;</a:t>
            </a:r>
          </a:p>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Termo de Fomento:</a:t>
            </a:r>
            <a:r>
              <a:rPr lang="pt-BR" b="0" i="0" dirty="0">
                <a:solidFill>
                  <a:srgbClr val="F07F09"/>
                </a:solidFill>
                <a:effectLst/>
                <a:latin typeface="Calibri" panose="020F0502020204030204" pitchFamily="34" charset="0"/>
                <a:cs typeface="Calibri" panose="020F0502020204030204" pitchFamily="34" charset="0"/>
              </a:rPr>
              <a:t> </a:t>
            </a:r>
            <a:r>
              <a:rPr lang="pt-BR" b="0" i="0" dirty="0">
                <a:solidFill>
                  <a:schemeClr val="bg2"/>
                </a:solidFill>
                <a:effectLst/>
                <a:latin typeface="Calibri" panose="020F0502020204030204" pitchFamily="34" charset="0"/>
                <a:cs typeface="Calibri" panose="020F0502020204030204" pitchFamily="34" charset="0"/>
              </a:rPr>
              <a:t>instrumento por meio do qual são formalizadas as parcerias estabelecidas pela administração pública com organizações da sociedade civil para a consecução de finalidades de interesse público e recíproco propostas pelas organizações da sociedade civil, que envolvam a transferência de recursos financeiros, disciplinado pela Lei nº 13.019, de 31 de julho de 2014 e pelo Decreto nº 8.726, de 27 de abril de 2016;</a:t>
            </a:r>
          </a:p>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Termo de Colaboração</a:t>
            </a:r>
            <a:r>
              <a:rPr lang="pt-BR" b="1" i="0" dirty="0">
                <a:solidFill>
                  <a:schemeClr val="bg2"/>
                </a:solidFill>
                <a:effectLst/>
                <a:latin typeface="Calibri" panose="020F0502020204030204" pitchFamily="34" charset="0"/>
                <a:cs typeface="Calibri" panose="020F0502020204030204" pitchFamily="34" charset="0"/>
              </a:rPr>
              <a:t>:</a:t>
            </a:r>
            <a:r>
              <a:rPr lang="pt-BR" b="0" i="0" dirty="0">
                <a:solidFill>
                  <a:schemeClr val="bg2"/>
                </a:solidFill>
                <a:effectLst/>
                <a:latin typeface="Calibri" panose="020F0502020204030204" pitchFamily="34" charset="0"/>
                <a:cs typeface="Calibri" panose="020F0502020204030204" pitchFamily="34" charset="0"/>
              </a:rPr>
              <a:t> instrumento por meio do qual são formalizadas as parcerias estabelecidas pela administração pública com organizações da sociedade civil para a consecução de finalidades de interesse público e recíproco propostas pela administração pública que envolvam a transferência de recursos financeiros, disciplinado pela Lei nº 13.019, de 31 de julho de 2014 e pelo Decreto nº 8.726, de 27 de abril de 2016;</a:t>
            </a:r>
          </a:p>
          <a:p>
            <a:pPr marL="342900" indent="-342900" algn="just">
              <a:buFont typeface="Wingdings" panose="05000000000000000000" pitchFamily="2" charset="2"/>
              <a:buChar char="ü"/>
              <a:defRPr/>
            </a:pPr>
            <a:endParaRPr lang="pt-BR"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815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4E06830-8654-99A9-1F38-06FDC5BD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 y="0"/>
            <a:ext cx="12188052" cy="6858000"/>
          </a:xfrm>
          <a:prstGeom prst="rect">
            <a:avLst/>
          </a:prstGeom>
        </p:spPr>
      </p:pic>
      <p:sp>
        <p:nvSpPr>
          <p:cNvPr id="2" name="Título 1">
            <a:extLst>
              <a:ext uri="{FF2B5EF4-FFF2-40B4-BE49-F238E27FC236}">
                <a16:creationId xmlns:a16="http://schemas.microsoft.com/office/drawing/2014/main" id="{B73BC486-49A1-4635-8BE4-56747A5F4D93}"/>
              </a:ext>
            </a:extLst>
          </p:cNvPr>
          <p:cNvSpPr txBox="1">
            <a:spLocks/>
          </p:cNvSpPr>
          <p:nvPr/>
        </p:nvSpPr>
        <p:spPr>
          <a:xfrm>
            <a:off x="1271046" y="468483"/>
            <a:ext cx="9898110" cy="352611"/>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ctr" eaLnBrk="1" hangingPunct="1">
              <a:defRPr/>
            </a:pPr>
            <a:r>
              <a:rPr lang="pt-BR" sz="2400" b="1" cap="all" dirty="0">
                <a:solidFill>
                  <a:srgbClr val="FFA512"/>
                </a:solidFill>
                <a:latin typeface="Calibri" panose="020F0502020204030204" pitchFamily="34" charset="0"/>
                <a:cs typeface="Calibri" panose="020F0502020204030204" pitchFamily="34" charset="0"/>
              </a:rPr>
              <a:t>Transferências voluntárias</a:t>
            </a:r>
          </a:p>
        </p:txBody>
      </p:sp>
      <p:sp>
        <p:nvSpPr>
          <p:cNvPr id="3" name="CaixaDeTexto 2">
            <a:extLst>
              <a:ext uri="{FF2B5EF4-FFF2-40B4-BE49-F238E27FC236}">
                <a16:creationId xmlns:a16="http://schemas.microsoft.com/office/drawing/2014/main" id="{45EE0357-79FF-4C0B-901E-66A51BC5410A}"/>
              </a:ext>
            </a:extLst>
          </p:cNvPr>
          <p:cNvSpPr txBox="1"/>
          <p:nvPr/>
        </p:nvSpPr>
        <p:spPr>
          <a:xfrm>
            <a:off x="775060" y="1362557"/>
            <a:ext cx="10394096" cy="3693319"/>
          </a:xfrm>
          <a:prstGeom prst="rect">
            <a:avLst/>
          </a:prstGeom>
          <a:noFill/>
        </p:spPr>
        <p:txBody>
          <a:bodyPr wrap="square">
            <a:spAutoFit/>
          </a:bodyPr>
          <a:lstStyle/>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Acordo de Cooperação</a:t>
            </a:r>
            <a:r>
              <a:rPr lang="pt-BR" b="0" i="0" dirty="0">
                <a:solidFill>
                  <a:srgbClr val="F07F09"/>
                </a:solidFill>
                <a:effectLst/>
                <a:latin typeface="Calibri" panose="020F0502020204030204" pitchFamily="34" charset="0"/>
                <a:cs typeface="Calibri" panose="020F0502020204030204" pitchFamily="34" charset="0"/>
              </a:rPr>
              <a:t>: </a:t>
            </a:r>
            <a:r>
              <a:rPr lang="pt-BR" b="0" i="0" dirty="0">
                <a:solidFill>
                  <a:schemeClr val="bg2"/>
                </a:solidFill>
                <a:effectLst/>
                <a:latin typeface="Calibri" panose="020F0502020204030204" pitchFamily="34" charset="0"/>
                <a:cs typeface="Calibri" panose="020F0502020204030204" pitchFamily="34" charset="0"/>
              </a:rPr>
              <a:t>instrumento por meio do qual são formalizadas as parcerias estabelecidas pela administração pública com organizações da sociedade civil para a consecução de finalidades de interesse público e recíproco que não envolvam a transferência de recursos financeiros, disciplinado pela Lei nº 13.019, de 31 de julho de 2014 e pelo Decreto nº 8.726, de 27 de abril de 2016; e </a:t>
            </a:r>
          </a:p>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Termo de Execução Descentralizada:</a:t>
            </a:r>
            <a:r>
              <a:rPr lang="pt-BR" b="0" i="0" dirty="0">
                <a:solidFill>
                  <a:srgbClr val="F07F09"/>
                </a:solidFill>
                <a:effectLst/>
                <a:latin typeface="Calibri" panose="020F0502020204030204" pitchFamily="34" charset="0"/>
                <a:cs typeface="Calibri" panose="020F0502020204030204" pitchFamily="34" charset="0"/>
              </a:rPr>
              <a:t> </a:t>
            </a:r>
            <a:r>
              <a:rPr lang="pt-BR" b="0" i="0" dirty="0">
                <a:solidFill>
                  <a:schemeClr val="bg2"/>
                </a:solidFill>
                <a:effectLst/>
                <a:latin typeface="Calibri" panose="020F0502020204030204" pitchFamily="34" charset="0"/>
                <a:cs typeface="Calibri" panose="020F0502020204030204" pitchFamily="34" charset="0"/>
              </a:rPr>
              <a:t>Instrumento por meio do qual a descentralização de créditos entre órgãos e entidades integrantes dos Orçamentos Fiscal e da Seguridade Social da União é ajustada, com vistas à execução de programas, de projetos e de atividades, nos termos estabelecidos no plano de trabalho e observada a classificação funcional programática, disciplinado pelo Decreto nº 10.426, de 16 de julho de 2020”.   </a:t>
            </a:r>
          </a:p>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Contrato de Repasse:</a:t>
            </a:r>
            <a:r>
              <a:rPr lang="pt-BR" b="0" i="0" dirty="0">
                <a:solidFill>
                  <a:srgbClr val="F07F09"/>
                </a:solidFill>
                <a:effectLst/>
                <a:latin typeface="Calibri" panose="020F0502020204030204" pitchFamily="34" charset="0"/>
                <a:cs typeface="Calibri" panose="020F0502020204030204" pitchFamily="34" charset="0"/>
              </a:rPr>
              <a:t> </a:t>
            </a:r>
            <a:r>
              <a:rPr lang="pt-BR" b="0" i="0" dirty="0">
                <a:solidFill>
                  <a:schemeClr val="bg2"/>
                </a:solidFill>
                <a:effectLst/>
                <a:latin typeface="Calibri" panose="020F0502020204030204" pitchFamily="34" charset="0"/>
                <a:cs typeface="Calibri" panose="020F0502020204030204" pitchFamily="34" charset="0"/>
              </a:rPr>
              <a:t>Instrumento administrativo, de interesse recíproco, por meio do qual a transferência dos recursos financeiros se processa por intermédio de instituição ou agente financeiro público federal, que atua como mandatário da União, disciplinado pelo Decreto nº 6.170, de 25 de julho de 2007 e pela Portaria nº 424, de 30 de dezembro de 2016. </a:t>
            </a:r>
          </a:p>
        </p:txBody>
      </p:sp>
    </p:spTree>
    <p:extLst>
      <p:ext uri="{BB962C8B-B14F-4D97-AF65-F5344CB8AC3E}">
        <p14:creationId xmlns:p14="http://schemas.microsoft.com/office/powerpoint/2010/main" val="200891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4E06830-8654-99A9-1F38-06FDC5BD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 y="0"/>
            <a:ext cx="12188052" cy="6858000"/>
          </a:xfrm>
          <a:prstGeom prst="rect">
            <a:avLst/>
          </a:prstGeom>
        </p:spPr>
      </p:pic>
      <p:sp>
        <p:nvSpPr>
          <p:cNvPr id="2" name="Título 1">
            <a:extLst>
              <a:ext uri="{FF2B5EF4-FFF2-40B4-BE49-F238E27FC236}">
                <a16:creationId xmlns:a16="http://schemas.microsoft.com/office/drawing/2014/main" id="{B73BC486-49A1-4635-8BE4-56747A5F4D93}"/>
              </a:ext>
            </a:extLst>
          </p:cNvPr>
          <p:cNvSpPr txBox="1">
            <a:spLocks/>
          </p:cNvSpPr>
          <p:nvPr/>
        </p:nvSpPr>
        <p:spPr>
          <a:xfrm>
            <a:off x="1271046" y="468483"/>
            <a:ext cx="9898110" cy="352611"/>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ctr" eaLnBrk="1" hangingPunct="1">
              <a:defRPr/>
            </a:pPr>
            <a:r>
              <a:rPr lang="pt-BR" sz="2400" b="1" cap="all" dirty="0">
                <a:solidFill>
                  <a:srgbClr val="FFA512"/>
                </a:solidFill>
                <a:latin typeface="Calibri" panose="020F0502020204030204" pitchFamily="34" charset="0"/>
                <a:cs typeface="Calibri" panose="020F0502020204030204" pitchFamily="34" charset="0"/>
              </a:rPr>
              <a:t>Transferências OBRIGATÓRIAS (LEGAL)</a:t>
            </a:r>
          </a:p>
        </p:txBody>
      </p:sp>
      <p:sp>
        <p:nvSpPr>
          <p:cNvPr id="3" name="CaixaDeTexto 2">
            <a:extLst>
              <a:ext uri="{FF2B5EF4-FFF2-40B4-BE49-F238E27FC236}">
                <a16:creationId xmlns:a16="http://schemas.microsoft.com/office/drawing/2014/main" id="{45EE0357-79FF-4C0B-901E-66A51BC5410A}"/>
              </a:ext>
            </a:extLst>
          </p:cNvPr>
          <p:cNvSpPr txBox="1"/>
          <p:nvPr/>
        </p:nvSpPr>
        <p:spPr>
          <a:xfrm>
            <a:off x="775060" y="1362557"/>
            <a:ext cx="10394096" cy="4801314"/>
          </a:xfrm>
          <a:prstGeom prst="rect">
            <a:avLst/>
          </a:prstGeom>
          <a:noFill/>
        </p:spPr>
        <p:txBody>
          <a:bodyPr wrap="square">
            <a:spAutoFit/>
          </a:bodyPr>
          <a:lstStyle/>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Lei nº 12.340, de 1º de dezembro de 2010.</a:t>
            </a:r>
          </a:p>
          <a:p>
            <a:pPr algn="just"/>
            <a:r>
              <a:rPr lang="pt-BR" i="1" dirty="0">
                <a:solidFill>
                  <a:schemeClr val="bg2"/>
                </a:solidFill>
                <a:latin typeface="Calibri" panose="020F0502020204030204" pitchFamily="34" charset="0"/>
                <a:cs typeface="Calibri" panose="020F0502020204030204" pitchFamily="34" charset="0"/>
              </a:rPr>
              <a:t>“Art. 4</a:t>
            </a:r>
            <a:r>
              <a:rPr lang="pt-BR" i="1" u="sng" baseline="30000" dirty="0">
                <a:solidFill>
                  <a:schemeClr val="bg2"/>
                </a:solidFill>
                <a:latin typeface="Calibri" panose="020F0502020204030204" pitchFamily="34" charset="0"/>
                <a:cs typeface="Calibri" panose="020F0502020204030204" pitchFamily="34" charset="0"/>
              </a:rPr>
              <a:t>o</a:t>
            </a:r>
            <a:r>
              <a:rPr lang="pt-BR" i="1" dirty="0">
                <a:solidFill>
                  <a:schemeClr val="bg2"/>
                </a:solidFill>
                <a:latin typeface="Calibri" panose="020F0502020204030204" pitchFamily="34" charset="0"/>
                <a:cs typeface="Calibri" panose="020F0502020204030204" pitchFamily="34" charset="0"/>
              </a:rPr>
              <a:t>  São obrigatórias as transferências da União aos órgãos e entidades dos Estados, do Distrito Federal e dos Municípios para a execução de ações de prevenção em áreas de risco de desastres e de resposta e de recuperação em áreas atingidas ou com o risco de serem atingidas por desastres, observados os requisitos e procedimentos estabelecidos pela legislação aplicável.       </a:t>
            </a:r>
            <a:r>
              <a:rPr lang="pt-BR" i="1" dirty="0">
                <a:solidFill>
                  <a:schemeClr val="bg2"/>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(Redação dada pela Lei nº 12.983, de 2014)</a:t>
            </a:r>
            <a:r>
              <a:rPr lang="pt-BR" i="1" dirty="0">
                <a:solidFill>
                  <a:schemeClr val="bg2"/>
                </a:solidFill>
                <a:latin typeface="Calibri" panose="020F0502020204030204" pitchFamily="34" charset="0"/>
                <a:cs typeface="Calibri" panose="020F0502020204030204" pitchFamily="34" charset="0"/>
              </a:rPr>
              <a:t>”</a:t>
            </a:r>
          </a:p>
          <a:p>
            <a:pPr algn="just" fontAlgn="base"/>
            <a:endParaRPr lang="pt-BR" dirty="0">
              <a:solidFill>
                <a:srgbClr val="F07F09"/>
              </a:solidFill>
              <a:latin typeface="Calibri" panose="020F0502020204030204" pitchFamily="34" charset="0"/>
              <a:cs typeface="Calibri" panose="020F0502020204030204" pitchFamily="34" charset="0"/>
            </a:endParaRPr>
          </a:p>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Decreto nº 11.219, de 5 de outubro de 2022:</a:t>
            </a:r>
            <a:endParaRPr lang="pt-BR" b="0" i="0" dirty="0">
              <a:solidFill>
                <a:srgbClr val="F07F09"/>
              </a:solidFill>
              <a:effectLst/>
              <a:latin typeface="Calibri" panose="020F0502020204030204" pitchFamily="34" charset="0"/>
              <a:cs typeface="Calibri" panose="020F0502020204030204" pitchFamily="34" charset="0"/>
            </a:endParaRPr>
          </a:p>
          <a:p>
            <a:pPr algn="just" fontAlgn="base"/>
            <a:r>
              <a:rPr lang="pt-BR" i="1" dirty="0">
                <a:solidFill>
                  <a:schemeClr val="bg2"/>
                </a:solidFill>
                <a:latin typeface="Calibri" panose="020F0502020204030204" pitchFamily="34" charset="0"/>
                <a:cs typeface="Calibri" panose="020F0502020204030204" pitchFamily="34" charset="0"/>
              </a:rPr>
              <a:t>“</a:t>
            </a:r>
            <a:r>
              <a:rPr lang="pt-BR" b="0" i="1" dirty="0">
                <a:solidFill>
                  <a:schemeClr val="bg2"/>
                </a:solidFill>
                <a:effectLst/>
                <a:latin typeface="Calibri" panose="020F0502020204030204" pitchFamily="34" charset="0"/>
                <a:cs typeface="Calibri" panose="020F0502020204030204" pitchFamily="34" charset="0"/>
              </a:rPr>
              <a:t>Regulamenta o art. 1º-A, o art. 3º, o art. 4º, o art. 5º e o art. 5º-A da Lei nº 12.340, de 1º de dezembro de 2010, para dispor sobre as transferências obrigatórias de recursos financeiros da União aos Estados, ao Distrito Federal e aos Municípios para a execução de ações de prevenção em áreas de risco de desastres e de resposta e recuperação em áreas atingidas por desastres.”</a:t>
            </a:r>
            <a:endParaRPr lang="pt-BR" i="1" dirty="0">
              <a:solidFill>
                <a:schemeClr val="bg2"/>
              </a:solidFill>
              <a:latin typeface="Calibri" panose="020F0502020204030204" pitchFamily="34" charset="0"/>
              <a:cs typeface="Calibri" panose="020F0502020204030204" pitchFamily="34" charset="0"/>
            </a:endParaRPr>
          </a:p>
          <a:p>
            <a:pPr algn="just" fontAlgn="base"/>
            <a:endParaRPr lang="pt-BR" dirty="0">
              <a:solidFill>
                <a:srgbClr val="F07F09"/>
              </a:solidFill>
              <a:latin typeface="Calibri" panose="020F0502020204030204" pitchFamily="34" charset="0"/>
              <a:cs typeface="Calibri" panose="020F0502020204030204" pitchFamily="34" charset="0"/>
            </a:endParaRPr>
          </a:p>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Portaria nº 3033, de 4 de dezembro de 2020:</a:t>
            </a:r>
            <a:r>
              <a:rPr lang="pt-BR" b="0" i="0" dirty="0">
                <a:solidFill>
                  <a:srgbClr val="F07F09"/>
                </a:solidFill>
                <a:effectLst/>
                <a:latin typeface="Calibri" panose="020F0502020204030204" pitchFamily="34" charset="0"/>
                <a:cs typeface="Calibri" panose="020F0502020204030204" pitchFamily="34" charset="0"/>
              </a:rPr>
              <a:t> </a:t>
            </a:r>
          </a:p>
          <a:p>
            <a:pPr algn="just" fontAlgn="base"/>
            <a:r>
              <a:rPr lang="pt-BR" b="0" i="1" dirty="0">
                <a:solidFill>
                  <a:schemeClr val="bg2"/>
                </a:solidFill>
                <a:effectLst/>
                <a:latin typeface="Calibri" panose="020F0502020204030204" pitchFamily="34" charset="0"/>
                <a:cs typeface="Calibri" panose="020F0502020204030204" pitchFamily="34" charset="0"/>
              </a:rPr>
              <a:t>“Define procedimentos a serem adotados pela Secretaria Nacional de Proteção e Defesa Civil para as transferências de recursos da União aos órgãos e entidades dos estados, Distrito Federal e municípios para a execução de ações de prevenção em áreas de risco de desastres e de recuperação em áreas atingidas por desastres”</a:t>
            </a:r>
          </a:p>
        </p:txBody>
      </p:sp>
    </p:spTree>
    <p:extLst>
      <p:ext uri="{BB962C8B-B14F-4D97-AF65-F5344CB8AC3E}">
        <p14:creationId xmlns:p14="http://schemas.microsoft.com/office/powerpoint/2010/main" val="296057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4E06830-8654-99A9-1F38-06FDC5BD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 y="0"/>
            <a:ext cx="12188052" cy="6858000"/>
          </a:xfrm>
          <a:prstGeom prst="rect">
            <a:avLst/>
          </a:prstGeom>
        </p:spPr>
      </p:pic>
      <p:sp>
        <p:nvSpPr>
          <p:cNvPr id="2" name="Título 1">
            <a:extLst>
              <a:ext uri="{FF2B5EF4-FFF2-40B4-BE49-F238E27FC236}">
                <a16:creationId xmlns:a16="http://schemas.microsoft.com/office/drawing/2014/main" id="{B73BC486-49A1-4635-8BE4-56747A5F4D93}"/>
              </a:ext>
            </a:extLst>
          </p:cNvPr>
          <p:cNvSpPr txBox="1">
            <a:spLocks/>
          </p:cNvSpPr>
          <p:nvPr/>
        </p:nvSpPr>
        <p:spPr>
          <a:xfrm>
            <a:off x="1271046" y="468483"/>
            <a:ext cx="9898110" cy="352611"/>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ctr" eaLnBrk="1" hangingPunct="1">
              <a:defRPr/>
            </a:pPr>
            <a:r>
              <a:rPr lang="pt-BR" sz="2400" b="1" cap="all" dirty="0">
                <a:solidFill>
                  <a:srgbClr val="FFA512"/>
                </a:solidFill>
                <a:latin typeface="Calibri" panose="020F0502020204030204" pitchFamily="34" charset="0"/>
                <a:cs typeface="Calibri" panose="020F0502020204030204" pitchFamily="34" charset="0"/>
              </a:rPr>
              <a:t>Transferências OBRIGATÓRIAS (LEGAL)</a:t>
            </a:r>
          </a:p>
        </p:txBody>
      </p:sp>
      <p:sp>
        <p:nvSpPr>
          <p:cNvPr id="3" name="CaixaDeTexto 2">
            <a:extLst>
              <a:ext uri="{FF2B5EF4-FFF2-40B4-BE49-F238E27FC236}">
                <a16:creationId xmlns:a16="http://schemas.microsoft.com/office/drawing/2014/main" id="{45EE0357-79FF-4C0B-901E-66A51BC5410A}"/>
              </a:ext>
            </a:extLst>
          </p:cNvPr>
          <p:cNvSpPr txBox="1"/>
          <p:nvPr/>
        </p:nvSpPr>
        <p:spPr>
          <a:xfrm>
            <a:off x="775060" y="1362557"/>
            <a:ext cx="10394096" cy="4801314"/>
          </a:xfrm>
          <a:prstGeom prst="rect">
            <a:avLst/>
          </a:prstGeom>
          <a:noFill/>
        </p:spPr>
        <p:txBody>
          <a:bodyPr wrap="square">
            <a:spAutoFit/>
          </a:bodyPr>
          <a:lstStyle/>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Transferências para obras de prevenção em áreas de risco de desastres;</a:t>
            </a:r>
          </a:p>
          <a:p>
            <a:pPr marL="285750" indent="-285750" algn="just" fontAlgn="base">
              <a:buFont typeface="Wingdings" panose="05000000000000000000" pitchFamily="2" charset="2"/>
              <a:buChar char="ü"/>
            </a:pPr>
            <a:endParaRPr lang="pt-BR" b="1" dirty="0">
              <a:solidFill>
                <a:srgbClr val="F07F09"/>
              </a:solidFill>
              <a:latin typeface="Calibri" panose="020F0502020204030204" pitchFamily="34" charset="0"/>
              <a:cs typeface="Calibri" panose="020F0502020204030204" pitchFamily="34" charset="0"/>
            </a:endParaRPr>
          </a:p>
          <a:p>
            <a:pPr marL="285750" indent="-285750" algn="just" fontAlgn="base">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Transferências para ações de resposta em áreas atingidas por desastres;</a:t>
            </a:r>
          </a:p>
          <a:p>
            <a:pPr algn="just" fontAlgn="base"/>
            <a:endParaRPr lang="pt-BR" b="0" i="0" dirty="0">
              <a:solidFill>
                <a:schemeClr val="bg2"/>
              </a:solidFill>
              <a:effectLst/>
              <a:latin typeface="Calibri" panose="020F0502020204030204" pitchFamily="34" charset="0"/>
              <a:cs typeface="Calibri" panose="020F0502020204030204" pitchFamily="34" charset="0"/>
            </a:endParaRPr>
          </a:p>
          <a:p>
            <a:pPr lvl="1" algn="just"/>
            <a:r>
              <a:rPr lang="pt-BR" b="0" i="0" dirty="0">
                <a:solidFill>
                  <a:schemeClr val="bg2"/>
                </a:solidFill>
                <a:effectLst/>
                <a:latin typeface="Calibri" panose="020F0502020204030204" pitchFamily="34" charset="0"/>
                <a:cs typeface="Calibri" panose="020F0502020204030204" pitchFamily="34" charset="0"/>
              </a:rPr>
              <a:t>I - ações de socorro e de assistência à população atingida pelo desastre; e</a:t>
            </a:r>
          </a:p>
          <a:p>
            <a:pPr lvl="1" algn="just"/>
            <a:endParaRPr lang="pt-BR" dirty="0">
              <a:solidFill>
                <a:schemeClr val="bg2"/>
              </a:solidFill>
              <a:latin typeface="Calibri" panose="020F0502020204030204" pitchFamily="34" charset="0"/>
              <a:cs typeface="Calibri" panose="020F0502020204030204" pitchFamily="34" charset="0"/>
            </a:endParaRPr>
          </a:p>
          <a:p>
            <a:pPr lvl="1" algn="just"/>
            <a:r>
              <a:rPr lang="pt-BR" dirty="0">
                <a:solidFill>
                  <a:schemeClr val="bg2"/>
                </a:solidFill>
                <a:latin typeface="Calibri" panose="020F0502020204030204" pitchFamily="34" charset="0"/>
                <a:cs typeface="Calibri" panose="020F0502020204030204" pitchFamily="34" charset="0"/>
              </a:rPr>
              <a:t>a) Operações de busca e salvamento;</a:t>
            </a:r>
          </a:p>
          <a:p>
            <a:pPr lvl="1" algn="just"/>
            <a:endParaRPr lang="pt-BR" dirty="0">
              <a:solidFill>
                <a:schemeClr val="bg2"/>
              </a:solidFill>
              <a:latin typeface="Calibri" panose="020F0502020204030204" pitchFamily="34" charset="0"/>
              <a:cs typeface="Calibri" panose="020F0502020204030204" pitchFamily="34" charset="0"/>
            </a:endParaRPr>
          </a:p>
          <a:p>
            <a:pPr lvl="1" algn="just"/>
            <a:r>
              <a:rPr lang="pt-BR" dirty="0">
                <a:solidFill>
                  <a:schemeClr val="bg2"/>
                </a:solidFill>
                <a:latin typeface="Calibri" panose="020F0502020204030204" pitchFamily="34" charset="0"/>
                <a:cs typeface="Calibri" panose="020F0502020204030204" pitchFamily="34" charset="0"/>
              </a:rPr>
              <a:t>b) Enfrentamento dos efeitos do desastre; e</a:t>
            </a:r>
          </a:p>
          <a:p>
            <a:pPr lvl="1" algn="just"/>
            <a:endParaRPr lang="pt-BR" dirty="0">
              <a:solidFill>
                <a:schemeClr val="bg2"/>
              </a:solidFill>
              <a:latin typeface="Calibri" panose="020F0502020204030204" pitchFamily="34" charset="0"/>
              <a:cs typeface="Calibri" panose="020F0502020204030204" pitchFamily="34" charset="0"/>
            </a:endParaRPr>
          </a:p>
          <a:p>
            <a:pPr lvl="1" algn="just"/>
            <a:r>
              <a:rPr lang="pt-BR" dirty="0">
                <a:solidFill>
                  <a:schemeClr val="bg2"/>
                </a:solidFill>
                <a:latin typeface="Calibri" panose="020F0502020204030204" pitchFamily="34" charset="0"/>
                <a:cs typeface="Calibri" panose="020F0502020204030204" pitchFamily="34" charset="0"/>
              </a:rPr>
              <a:t>c) Fornecimento de materiais para: assistência humanitária às vítimas e logística da equipe de resposta ao desastre.</a:t>
            </a:r>
          </a:p>
          <a:p>
            <a:pPr lvl="1" algn="just"/>
            <a:endParaRPr lang="pt-BR" dirty="0">
              <a:solidFill>
                <a:schemeClr val="bg2"/>
              </a:solidFill>
              <a:latin typeface="Calibri" panose="020F0502020204030204" pitchFamily="34" charset="0"/>
              <a:cs typeface="Calibri" panose="020F0502020204030204" pitchFamily="34" charset="0"/>
            </a:endParaRPr>
          </a:p>
          <a:p>
            <a:pPr marL="285750" indent="-285750" algn="just" fontAlgn="base">
              <a:buFont typeface="Wingdings" panose="05000000000000000000" pitchFamily="2" charset="2"/>
              <a:buChar char="ü"/>
            </a:pPr>
            <a:endParaRPr lang="pt-BR" b="1" dirty="0">
              <a:solidFill>
                <a:srgbClr val="F07F09"/>
              </a:solidFill>
              <a:latin typeface="Calibri" panose="020F0502020204030204" pitchFamily="34" charset="0"/>
              <a:cs typeface="Calibri" panose="020F0502020204030204" pitchFamily="34" charset="0"/>
            </a:endParaRPr>
          </a:p>
          <a:p>
            <a:pPr marL="285750" indent="-285750" algn="just" fontAlgn="base">
              <a:buFont typeface="Wingdings" panose="05000000000000000000" pitchFamily="2" charset="2"/>
              <a:buChar char="ü"/>
            </a:pPr>
            <a:endParaRPr lang="pt-BR" b="1" dirty="0">
              <a:solidFill>
                <a:srgbClr val="F07F09"/>
              </a:solidFill>
              <a:latin typeface="Calibri" panose="020F0502020204030204" pitchFamily="34" charset="0"/>
              <a:cs typeface="Calibri" panose="020F0502020204030204" pitchFamily="34" charset="0"/>
            </a:endParaRPr>
          </a:p>
          <a:p>
            <a:pPr marL="285750" indent="-285750" algn="just" fontAlgn="base">
              <a:buFont typeface="Wingdings" panose="05000000000000000000" pitchFamily="2" charset="2"/>
              <a:buChar char="ü"/>
            </a:pPr>
            <a:endParaRPr lang="pt-BR" b="1" i="0" dirty="0">
              <a:solidFill>
                <a:srgbClr val="F07F09"/>
              </a:solidFill>
              <a:effectLst/>
              <a:latin typeface="Calibri" panose="020F0502020204030204" pitchFamily="34" charset="0"/>
              <a:cs typeface="Calibri" panose="020F0502020204030204" pitchFamily="34" charset="0"/>
            </a:endParaRPr>
          </a:p>
          <a:p>
            <a:pPr marL="285750" indent="-285750" algn="just" fontAlgn="base">
              <a:buFont typeface="Wingdings" panose="05000000000000000000" pitchFamily="2" charset="2"/>
              <a:buChar char="ü"/>
            </a:pPr>
            <a:endParaRPr lang="pt-BR" b="1" i="0" dirty="0">
              <a:solidFill>
                <a:srgbClr val="F07F09"/>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757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4E06830-8654-99A9-1F38-06FDC5BD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 y="0"/>
            <a:ext cx="12188052" cy="6858000"/>
          </a:xfrm>
          <a:prstGeom prst="rect">
            <a:avLst/>
          </a:prstGeom>
        </p:spPr>
      </p:pic>
      <p:sp>
        <p:nvSpPr>
          <p:cNvPr id="2" name="Título 1">
            <a:extLst>
              <a:ext uri="{FF2B5EF4-FFF2-40B4-BE49-F238E27FC236}">
                <a16:creationId xmlns:a16="http://schemas.microsoft.com/office/drawing/2014/main" id="{B73BC486-49A1-4635-8BE4-56747A5F4D93}"/>
              </a:ext>
            </a:extLst>
          </p:cNvPr>
          <p:cNvSpPr txBox="1">
            <a:spLocks/>
          </p:cNvSpPr>
          <p:nvPr/>
        </p:nvSpPr>
        <p:spPr>
          <a:xfrm>
            <a:off x="1271046" y="468483"/>
            <a:ext cx="9898110" cy="352611"/>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ctr" eaLnBrk="1" hangingPunct="1">
              <a:defRPr/>
            </a:pPr>
            <a:r>
              <a:rPr lang="pt-BR" sz="2400" b="1" cap="all" dirty="0">
                <a:solidFill>
                  <a:srgbClr val="FFA512"/>
                </a:solidFill>
                <a:latin typeface="Calibri" panose="020F0502020204030204" pitchFamily="34" charset="0"/>
                <a:cs typeface="Calibri" panose="020F0502020204030204" pitchFamily="34" charset="0"/>
              </a:rPr>
              <a:t>Transferências OBRIGATÓRIAS (LEGAL)</a:t>
            </a:r>
          </a:p>
        </p:txBody>
      </p:sp>
      <p:sp>
        <p:nvSpPr>
          <p:cNvPr id="3" name="CaixaDeTexto 2">
            <a:extLst>
              <a:ext uri="{FF2B5EF4-FFF2-40B4-BE49-F238E27FC236}">
                <a16:creationId xmlns:a16="http://schemas.microsoft.com/office/drawing/2014/main" id="{45EE0357-79FF-4C0B-901E-66A51BC5410A}"/>
              </a:ext>
            </a:extLst>
          </p:cNvPr>
          <p:cNvSpPr txBox="1"/>
          <p:nvPr/>
        </p:nvSpPr>
        <p:spPr>
          <a:xfrm>
            <a:off x="775060" y="1362557"/>
            <a:ext cx="10394096" cy="5632311"/>
          </a:xfrm>
          <a:prstGeom prst="rect">
            <a:avLst/>
          </a:prstGeom>
          <a:noFill/>
        </p:spPr>
        <p:txBody>
          <a:bodyPr wrap="square">
            <a:spAutoFit/>
          </a:bodyPr>
          <a:lstStyle/>
          <a:p>
            <a:pPr algn="just" fontAlgn="base"/>
            <a:endParaRPr lang="pt-BR" b="1" dirty="0">
              <a:solidFill>
                <a:srgbClr val="F07F09"/>
              </a:solidFill>
              <a:latin typeface="Calibri" panose="020F0502020204030204" pitchFamily="34" charset="0"/>
              <a:cs typeface="Calibri" panose="020F0502020204030204" pitchFamily="34" charset="0"/>
            </a:endParaRPr>
          </a:p>
          <a:p>
            <a:pPr marL="285750" indent="-285750" algn="just" fontAlgn="base">
              <a:spcAft>
                <a:spcPts val="0"/>
              </a:spcAft>
              <a:buFont typeface="Wingdings" panose="05000000000000000000" pitchFamily="2" charset="2"/>
              <a:buChar char="ü"/>
            </a:pPr>
            <a:r>
              <a:rPr lang="pt-BR" b="1" i="0" dirty="0">
                <a:solidFill>
                  <a:srgbClr val="F07F09"/>
                </a:solidFill>
                <a:effectLst/>
                <a:latin typeface="Calibri" panose="020F0502020204030204" pitchFamily="34" charset="0"/>
                <a:cs typeface="Calibri" panose="020F0502020204030204" pitchFamily="34" charset="0"/>
              </a:rPr>
              <a:t>Transferências para ações de resposta em áreas atingidas por desastres;</a:t>
            </a:r>
          </a:p>
          <a:p>
            <a:pPr algn="just" fontAlgn="base">
              <a:spcAft>
                <a:spcPts val="0"/>
              </a:spcAft>
            </a:pPr>
            <a:endParaRPr lang="pt-BR" b="0" i="0" dirty="0">
              <a:solidFill>
                <a:schemeClr val="bg2"/>
              </a:solidFill>
              <a:effectLst/>
              <a:latin typeface="Calibri" panose="020F0502020204030204" pitchFamily="34" charset="0"/>
              <a:cs typeface="Calibri" panose="020F0502020204030204" pitchFamily="34" charset="0"/>
            </a:endParaRPr>
          </a:p>
          <a:p>
            <a:pPr lvl="1" algn="just">
              <a:spcAft>
                <a:spcPts val="0"/>
              </a:spcAft>
            </a:pPr>
            <a:r>
              <a:rPr lang="pt-BR" b="0" i="0" dirty="0">
                <a:solidFill>
                  <a:schemeClr val="bg2"/>
                </a:solidFill>
                <a:effectLst/>
                <a:latin typeface="Calibri" panose="020F0502020204030204" pitchFamily="34" charset="0"/>
                <a:cs typeface="Calibri" panose="020F0502020204030204" pitchFamily="34" charset="0"/>
              </a:rPr>
              <a:t>II - ações de restabelecimento na área atingida pelo desastre.</a:t>
            </a:r>
            <a:endParaRPr lang="pt-BR" b="1" dirty="0">
              <a:solidFill>
                <a:schemeClr val="bg2"/>
              </a:solidFill>
              <a:latin typeface="Calibri" panose="020F0502020204030204" pitchFamily="34" charset="0"/>
              <a:cs typeface="Calibri" panose="020F0502020204030204" pitchFamily="34" charset="0"/>
            </a:endParaRPr>
          </a:p>
          <a:p>
            <a:pPr lvl="1">
              <a:spcAft>
                <a:spcPts val="0"/>
              </a:spcAft>
            </a:pPr>
            <a:r>
              <a:rPr lang="pt-BR" dirty="0">
                <a:solidFill>
                  <a:schemeClr val="bg2"/>
                </a:solidFill>
                <a:latin typeface="Calibri" panose="020F0502020204030204" pitchFamily="34" charset="0"/>
                <a:ea typeface="Times New Roman" panose="02020603050405020304" pitchFamily="18" charset="0"/>
                <a:cs typeface="Calibri" panose="020F0502020204030204" pitchFamily="34" charset="0"/>
              </a:rPr>
              <a:t>a) </a:t>
            </a: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desmontagem de edificações e de obras de arte com estruturas comprometidas;</a:t>
            </a:r>
            <a:b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br>
            <a:r>
              <a:rPr lang="pt-BR" dirty="0">
                <a:solidFill>
                  <a:schemeClr val="bg2"/>
                </a:solidFill>
                <a:latin typeface="Calibri" panose="020F0502020204030204" pitchFamily="34" charset="0"/>
                <a:ea typeface="Times New Roman" panose="02020603050405020304" pitchFamily="18" charset="0"/>
                <a:cs typeface="Calibri" panose="020F0502020204030204" pitchFamily="34" charset="0"/>
              </a:rPr>
              <a:t>b) </a:t>
            </a: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desobstrução de vias e remoção de escombros;</a:t>
            </a:r>
            <a:b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b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 obras de pequeno porte;</a:t>
            </a:r>
            <a:b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br>
            <a:r>
              <a:rPr lang="pt-BR" dirty="0">
                <a:solidFill>
                  <a:schemeClr val="bg2"/>
                </a:solidFill>
                <a:latin typeface="Calibri" panose="020F0502020204030204" pitchFamily="34" charset="0"/>
                <a:ea typeface="Times New Roman" panose="02020603050405020304" pitchFamily="18" charset="0"/>
                <a:cs typeface="Calibri" panose="020F0502020204030204" pitchFamily="34" charset="0"/>
              </a:rPr>
              <a:t>d) </a:t>
            </a: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serviços de engenharia para o suprimento de:</a:t>
            </a:r>
            <a:b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b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energia elétrica;</a:t>
            </a:r>
          </a:p>
          <a:p>
            <a:pPr lvl="1">
              <a:spcAft>
                <a:spcPts val="0"/>
              </a:spcAft>
            </a:pPr>
            <a:r>
              <a:rPr lang="pt-BR" dirty="0">
                <a:solidFill>
                  <a:schemeClr val="bg2"/>
                </a:solidFill>
                <a:latin typeface="Calibri" panose="020F0502020204030204" pitchFamily="34" charset="0"/>
                <a:ea typeface="Times New Roman" panose="02020603050405020304" pitchFamily="18" charset="0"/>
                <a:cs typeface="Calibri" panose="020F0502020204030204" pitchFamily="34" charset="0"/>
              </a:rPr>
              <a:t>- esgotamento sanitário;</a:t>
            </a:r>
          </a:p>
          <a:p>
            <a:pPr lvl="1">
              <a:spcAft>
                <a:spcPts val="0"/>
              </a:spcAft>
            </a:pPr>
            <a:r>
              <a:rPr lang="pt-BR" dirty="0">
                <a:solidFill>
                  <a:schemeClr val="bg2"/>
                </a:solidFill>
                <a:latin typeface="Calibri" panose="020F0502020204030204" pitchFamily="34" charset="0"/>
                <a:ea typeface="Times New Roman" panose="02020603050405020304" pitchFamily="18" charset="0"/>
                <a:cs typeface="Calibri" panose="020F0502020204030204" pitchFamily="34" charset="0"/>
              </a:rPr>
              <a:t>- l</a:t>
            </a: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impeza urbana;</a:t>
            </a:r>
          </a:p>
          <a:p>
            <a:pPr lvl="1">
              <a:spcAft>
                <a:spcPts val="0"/>
              </a:spcAft>
            </a:pP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drenagem das águas pluviais;</a:t>
            </a:r>
          </a:p>
          <a:p>
            <a:pPr lvl="1">
              <a:spcAft>
                <a:spcPts val="0"/>
              </a:spcAft>
            </a:pPr>
            <a:r>
              <a:rPr lang="pt-BR" dirty="0">
                <a:solidFill>
                  <a:schemeClr val="bg2"/>
                </a:solidFill>
                <a:latin typeface="Calibri" panose="020F0502020204030204" pitchFamily="34" charset="0"/>
                <a:ea typeface="Times New Roman" panose="02020603050405020304" pitchFamily="18" charset="0"/>
                <a:cs typeface="Calibri" panose="020F0502020204030204" pitchFamily="34" charset="0"/>
              </a:rPr>
              <a:t>- t</a:t>
            </a: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ransporte coletivo;</a:t>
            </a:r>
          </a:p>
          <a:p>
            <a:pPr lvl="1">
              <a:spcAft>
                <a:spcPts val="0"/>
              </a:spcAft>
            </a:pP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trafegabilidade;</a:t>
            </a:r>
          </a:p>
          <a:p>
            <a:pPr lvl="1">
              <a:spcAft>
                <a:spcPts val="0"/>
              </a:spcAft>
            </a:pP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comunicações; e</a:t>
            </a:r>
          </a:p>
          <a:p>
            <a:pPr lvl="1">
              <a:spcAft>
                <a:spcPts val="0"/>
              </a:spcAft>
            </a:pP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abastecimento de água potável.</a:t>
            </a:r>
          </a:p>
          <a:p>
            <a:pPr lvl="1">
              <a:spcAft>
                <a:spcPts val="0"/>
              </a:spcAft>
            </a:pPr>
            <a:r>
              <a:rPr lang="pt-BR"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e) outras medidas estabelecidas pelo Ministério do Desenvolvimento Regional.</a:t>
            </a:r>
            <a:endParaRPr lang="pt-BR"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algn="just" fontAlgn="base">
              <a:spcAft>
                <a:spcPts val="0"/>
              </a:spcAft>
            </a:pPr>
            <a:endParaRPr lang="pt-BR" b="1" dirty="0">
              <a:solidFill>
                <a:srgbClr val="F07F09"/>
              </a:solidFill>
              <a:latin typeface="Calibri" panose="020F0502020204030204" pitchFamily="34" charset="0"/>
              <a:cs typeface="Calibri" panose="020F0502020204030204" pitchFamily="34" charset="0"/>
            </a:endParaRPr>
          </a:p>
          <a:p>
            <a:pPr marL="285750" indent="-285750" algn="just" fontAlgn="base">
              <a:spcAft>
                <a:spcPts val="0"/>
              </a:spcAft>
              <a:buFont typeface="Wingdings" panose="05000000000000000000" pitchFamily="2" charset="2"/>
              <a:buChar char="ü"/>
            </a:pPr>
            <a:endParaRPr lang="pt-BR" b="1" i="0" dirty="0">
              <a:solidFill>
                <a:srgbClr val="F07F09"/>
              </a:solidFill>
              <a:effectLst/>
              <a:latin typeface="Calibri" panose="020F0502020204030204" pitchFamily="34" charset="0"/>
              <a:cs typeface="Calibri" panose="020F0502020204030204" pitchFamily="34" charset="0"/>
            </a:endParaRPr>
          </a:p>
          <a:p>
            <a:pPr marL="285750" indent="-285750" algn="just" fontAlgn="base">
              <a:buFont typeface="Wingdings" panose="05000000000000000000" pitchFamily="2" charset="2"/>
              <a:buChar char="ü"/>
            </a:pPr>
            <a:endParaRPr lang="pt-BR" b="1" i="0" dirty="0">
              <a:solidFill>
                <a:srgbClr val="F07F09"/>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25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4E06830-8654-99A9-1F38-06FDC5BD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 y="0"/>
            <a:ext cx="12188052" cy="6858000"/>
          </a:xfrm>
          <a:prstGeom prst="rect">
            <a:avLst/>
          </a:prstGeom>
        </p:spPr>
      </p:pic>
      <p:sp>
        <p:nvSpPr>
          <p:cNvPr id="2" name="Título 1">
            <a:extLst>
              <a:ext uri="{FF2B5EF4-FFF2-40B4-BE49-F238E27FC236}">
                <a16:creationId xmlns:a16="http://schemas.microsoft.com/office/drawing/2014/main" id="{B73BC486-49A1-4635-8BE4-56747A5F4D93}"/>
              </a:ext>
            </a:extLst>
          </p:cNvPr>
          <p:cNvSpPr txBox="1">
            <a:spLocks/>
          </p:cNvSpPr>
          <p:nvPr/>
        </p:nvSpPr>
        <p:spPr>
          <a:xfrm>
            <a:off x="1271046" y="468483"/>
            <a:ext cx="10145894" cy="1201984"/>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Bebas Neue" panose="020B0606020202050201" pitchFamily="34" charset="0"/>
                <a:ea typeface="+mj-ea"/>
                <a:cs typeface="+mj-cs"/>
              </a:defRPr>
            </a:lvl1pPr>
            <a:lvl2pPr algn="l" rtl="0" fontAlgn="base">
              <a:lnSpc>
                <a:spcPct val="90000"/>
              </a:lnSpc>
              <a:spcBef>
                <a:spcPct val="0"/>
              </a:spcBef>
              <a:spcAft>
                <a:spcPct val="0"/>
              </a:spcAft>
              <a:defRPr sz="4400">
                <a:solidFill>
                  <a:schemeClr val="tx1"/>
                </a:solidFill>
                <a:latin typeface="Bebas Neue" panose="020B0606020202050201" pitchFamily="34" charset="0"/>
              </a:defRPr>
            </a:lvl2pPr>
            <a:lvl3pPr algn="l" rtl="0" fontAlgn="base">
              <a:lnSpc>
                <a:spcPct val="90000"/>
              </a:lnSpc>
              <a:spcBef>
                <a:spcPct val="0"/>
              </a:spcBef>
              <a:spcAft>
                <a:spcPct val="0"/>
              </a:spcAft>
              <a:defRPr sz="4400">
                <a:solidFill>
                  <a:schemeClr val="tx1"/>
                </a:solidFill>
                <a:latin typeface="Bebas Neue" panose="020B0606020202050201" pitchFamily="34" charset="0"/>
              </a:defRPr>
            </a:lvl3pPr>
            <a:lvl4pPr algn="l" rtl="0" fontAlgn="base">
              <a:lnSpc>
                <a:spcPct val="90000"/>
              </a:lnSpc>
              <a:spcBef>
                <a:spcPct val="0"/>
              </a:spcBef>
              <a:spcAft>
                <a:spcPct val="0"/>
              </a:spcAft>
              <a:defRPr sz="4400">
                <a:solidFill>
                  <a:schemeClr val="tx1"/>
                </a:solidFill>
                <a:latin typeface="Bebas Neue" panose="020B0606020202050201" pitchFamily="34" charset="0"/>
              </a:defRPr>
            </a:lvl4pPr>
            <a:lvl5pPr algn="l" rtl="0" fontAlgn="base">
              <a:lnSpc>
                <a:spcPct val="90000"/>
              </a:lnSpc>
              <a:spcBef>
                <a:spcPct val="0"/>
              </a:spcBef>
              <a:spcAft>
                <a:spcPct val="0"/>
              </a:spcAft>
              <a:defRPr sz="4400">
                <a:solidFill>
                  <a:schemeClr val="tx1"/>
                </a:solidFill>
                <a:latin typeface="Bebas Neue" panose="020B0606020202050201" pitchFamily="34" charset="0"/>
              </a:defRPr>
            </a:lvl5pPr>
            <a:lvl6pPr marL="457200" algn="l" rtl="0" fontAlgn="base">
              <a:lnSpc>
                <a:spcPct val="90000"/>
              </a:lnSpc>
              <a:spcBef>
                <a:spcPct val="0"/>
              </a:spcBef>
              <a:spcAft>
                <a:spcPct val="0"/>
              </a:spcAft>
              <a:defRPr sz="4400">
                <a:solidFill>
                  <a:schemeClr val="tx1"/>
                </a:solidFill>
                <a:latin typeface="Bebas Neue" panose="020B0606020202050201" pitchFamily="34" charset="0"/>
              </a:defRPr>
            </a:lvl6pPr>
            <a:lvl7pPr marL="914400" algn="l" rtl="0" fontAlgn="base">
              <a:lnSpc>
                <a:spcPct val="90000"/>
              </a:lnSpc>
              <a:spcBef>
                <a:spcPct val="0"/>
              </a:spcBef>
              <a:spcAft>
                <a:spcPct val="0"/>
              </a:spcAft>
              <a:defRPr sz="4400">
                <a:solidFill>
                  <a:schemeClr val="tx1"/>
                </a:solidFill>
                <a:latin typeface="Bebas Neue" panose="020B0606020202050201" pitchFamily="34" charset="0"/>
              </a:defRPr>
            </a:lvl7pPr>
            <a:lvl8pPr marL="1371600" algn="l" rtl="0" fontAlgn="base">
              <a:lnSpc>
                <a:spcPct val="90000"/>
              </a:lnSpc>
              <a:spcBef>
                <a:spcPct val="0"/>
              </a:spcBef>
              <a:spcAft>
                <a:spcPct val="0"/>
              </a:spcAft>
              <a:defRPr sz="4400">
                <a:solidFill>
                  <a:schemeClr val="tx1"/>
                </a:solidFill>
                <a:latin typeface="Bebas Neue" panose="020B0606020202050201" pitchFamily="34" charset="0"/>
              </a:defRPr>
            </a:lvl8pPr>
            <a:lvl9pPr marL="1828800" algn="l" rtl="0" fontAlgn="base">
              <a:lnSpc>
                <a:spcPct val="90000"/>
              </a:lnSpc>
              <a:spcBef>
                <a:spcPct val="0"/>
              </a:spcBef>
              <a:spcAft>
                <a:spcPct val="0"/>
              </a:spcAft>
              <a:defRPr sz="4400">
                <a:solidFill>
                  <a:schemeClr val="tx1"/>
                </a:solidFill>
                <a:latin typeface="Bebas Neue" panose="020B0606020202050201" pitchFamily="34" charset="0"/>
              </a:defRPr>
            </a:lvl9pPr>
          </a:lstStyle>
          <a:p>
            <a:pPr algn="ctr" eaLnBrk="1" hangingPunct="1">
              <a:defRPr/>
            </a:pPr>
            <a:r>
              <a:rPr lang="pt-BR" sz="2400" b="1" cap="all" dirty="0">
                <a:solidFill>
                  <a:srgbClr val="FFA512"/>
                </a:solidFill>
                <a:latin typeface="Calibri" panose="020F0502020204030204" pitchFamily="34" charset="0"/>
                <a:cs typeface="Calibri" panose="020F0502020204030204" pitchFamily="34" charset="0"/>
              </a:rPr>
              <a:t>A solicitação de recursos foi deferida pelo secretário nacional de proteção e defesa civil, e agora?</a:t>
            </a:r>
          </a:p>
        </p:txBody>
      </p:sp>
      <p:sp>
        <p:nvSpPr>
          <p:cNvPr id="3" name="CaixaDeTexto 2">
            <a:extLst>
              <a:ext uri="{FF2B5EF4-FFF2-40B4-BE49-F238E27FC236}">
                <a16:creationId xmlns:a16="http://schemas.microsoft.com/office/drawing/2014/main" id="{45EE0357-79FF-4C0B-901E-66A51BC5410A}"/>
              </a:ext>
            </a:extLst>
          </p:cNvPr>
          <p:cNvSpPr txBox="1"/>
          <p:nvPr/>
        </p:nvSpPr>
        <p:spPr>
          <a:xfrm>
            <a:off x="775060" y="1670467"/>
            <a:ext cx="10394096" cy="3416320"/>
          </a:xfrm>
          <a:prstGeom prst="rect">
            <a:avLst/>
          </a:prstGeom>
          <a:noFill/>
        </p:spPr>
        <p:txBody>
          <a:bodyPr wrap="square">
            <a:spAutoFit/>
          </a:bodyPr>
          <a:lstStyle/>
          <a:p>
            <a:pPr marL="342900" indent="-342900" algn="just">
              <a:buFont typeface="Wingdings" panose="05000000000000000000" pitchFamily="2" charset="2"/>
              <a:buChar char="ü"/>
              <a:defRPr/>
            </a:pPr>
            <a:r>
              <a:rPr lang="pt-BR" dirty="0">
                <a:solidFill>
                  <a:schemeClr val="bg1"/>
                </a:solidFill>
                <a:latin typeface="Arial" panose="020B0604020202020204" pitchFamily="34" charset="0"/>
                <a:cs typeface="Arial" panose="020B0604020202020204" pitchFamily="34" charset="0"/>
              </a:rPr>
              <a:t>Será publicada no Diário Oficial da União (DOU) e disponibilizada no Sistema Integrado de Informações sobre Desastre (S2iD), </a:t>
            </a:r>
            <a:r>
              <a:rPr lang="pt-BR" b="1" dirty="0">
                <a:solidFill>
                  <a:schemeClr val="bg1"/>
                </a:solidFill>
                <a:latin typeface="Arial" panose="020B0604020202020204" pitchFamily="34" charset="0"/>
                <a:cs typeface="Arial" panose="020B0604020202020204" pitchFamily="34" charset="0"/>
              </a:rPr>
              <a:t>Portaria de autorização </a:t>
            </a:r>
            <a:r>
              <a:rPr lang="pt-BR" dirty="0">
                <a:solidFill>
                  <a:schemeClr val="bg1"/>
                </a:solidFill>
                <a:latin typeface="Arial" panose="020B0604020202020204" pitchFamily="34" charset="0"/>
                <a:cs typeface="Arial" panose="020B0604020202020204" pitchFamily="34" charset="0"/>
              </a:rPr>
              <a:t>de empenho e transferência dos recursos para o ente beneficiário.</a:t>
            </a:r>
          </a:p>
          <a:p>
            <a:pPr algn="just">
              <a:defRPr/>
            </a:pPr>
            <a:endParaRPr lang="pt-BR"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defRPr/>
            </a:pPr>
            <a:r>
              <a:rPr lang="pt-BR" dirty="0">
                <a:solidFill>
                  <a:schemeClr val="bg1"/>
                </a:solidFill>
                <a:latin typeface="Arial" panose="020B0604020202020204" pitchFamily="34" charset="0"/>
                <a:cs typeface="Arial" panose="020B0604020202020204" pitchFamily="34" charset="0"/>
              </a:rPr>
              <a:t>Os recursos serão depositados na </a:t>
            </a:r>
            <a:r>
              <a:rPr lang="pt-BR" b="1" dirty="0">
                <a:solidFill>
                  <a:schemeClr val="bg1"/>
                </a:solidFill>
                <a:latin typeface="Arial" panose="020B0604020202020204" pitchFamily="34" charset="0"/>
                <a:cs typeface="Arial" panose="020B0604020202020204" pitchFamily="34" charset="0"/>
              </a:rPr>
              <a:t>conta</a:t>
            </a:r>
            <a:r>
              <a:rPr lang="pt-BR" dirty="0">
                <a:solidFill>
                  <a:schemeClr val="bg1"/>
                </a:solidFill>
                <a:latin typeface="Arial" panose="020B0604020202020204" pitchFamily="34" charset="0"/>
                <a:cs typeface="Arial" panose="020B0604020202020204" pitchFamily="34" charset="0"/>
              </a:rPr>
              <a:t> do Cartão de Pagamento de Defesa Civil (CPDC), </a:t>
            </a:r>
            <a:r>
              <a:rPr lang="pt-BR" b="1" dirty="0">
                <a:solidFill>
                  <a:schemeClr val="bg1"/>
                </a:solidFill>
                <a:latin typeface="Arial" panose="020B0604020202020204" pitchFamily="34" charset="0"/>
                <a:cs typeface="Arial" panose="020B0604020202020204" pitchFamily="34" charset="0"/>
              </a:rPr>
              <a:t>aberta por esta Secretaria Nacional de Proteção e Defesa Civil</a:t>
            </a:r>
            <a:r>
              <a:rPr lang="pt-BR" dirty="0">
                <a:solidFill>
                  <a:schemeClr val="bg1"/>
                </a:solidFill>
                <a:latin typeface="Arial" panose="020B0604020202020204" pitchFamily="34" charset="0"/>
                <a:cs typeface="Arial" panose="020B0604020202020204" pitchFamily="34" charset="0"/>
              </a:rPr>
              <a:t> (</a:t>
            </a:r>
            <a:r>
              <a:rPr lang="pt-BR" dirty="0" err="1">
                <a:solidFill>
                  <a:schemeClr val="bg1"/>
                </a:solidFill>
                <a:latin typeface="Arial" panose="020B0604020202020204" pitchFamily="34" charset="0"/>
                <a:cs typeface="Arial" panose="020B0604020202020204" pitchFamily="34" charset="0"/>
              </a:rPr>
              <a:t>Sedec</a:t>
            </a:r>
            <a:r>
              <a:rPr lang="pt-BR" dirty="0">
                <a:solidFill>
                  <a:schemeClr val="bg1"/>
                </a:solidFill>
                <a:latin typeface="Arial" panose="020B0604020202020204" pitchFamily="34" charset="0"/>
                <a:cs typeface="Arial" panose="020B0604020202020204" pitchFamily="34" charset="0"/>
              </a:rPr>
              <a:t>), em favor do CNPJ do ente beneficiário.</a:t>
            </a:r>
          </a:p>
          <a:p>
            <a:pPr algn="just">
              <a:defRPr/>
            </a:pPr>
            <a:endParaRPr lang="pt-BR"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defRPr/>
            </a:pPr>
            <a:r>
              <a:rPr lang="pt-BR" dirty="0">
                <a:solidFill>
                  <a:schemeClr val="bg1"/>
                </a:solidFill>
                <a:latin typeface="Arial" panose="020B0604020202020204" pitchFamily="34" charset="0"/>
                <a:cs typeface="Arial" panose="020B0604020202020204" pitchFamily="34" charset="0"/>
              </a:rPr>
              <a:t>Os recursos recebidos pelo ente para execução de ações de Defesa Civil deverão ser inseridos no orçamento do ente mediante </a:t>
            </a:r>
            <a:r>
              <a:rPr lang="pt-BR" b="1" dirty="0">
                <a:solidFill>
                  <a:schemeClr val="bg1"/>
                </a:solidFill>
                <a:latin typeface="Arial" panose="020B0604020202020204" pitchFamily="34" charset="0"/>
                <a:cs typeface="Arial" panose="020B0604020202020204" pitchFamily="34" charset="0"/>
              </a:rPr>
              <a:t>abertura de crédito adicional, por meio de Decreto</a:t>
            </a:r>
            <a:r>
              <a:rPr lang="pt-BR" dirty="0">
                <a:solidFill>
                  <a:schemeClr val="bg1"/>
                </a:solidFill>
                <a:latin typeface="Arial" panose="020B0604020202020204" pitchFamily="34" charset="0"/>
                <a:cs typeface="Arial" panose="020B0604020202020204" pitchFamily="34" charset="0"/>
              </a:rPr>
              <a:t>, se houver autorização na Lei Orçamentária Anual do ente, </a:t>
            </a:r>
            <a:r>
              <a:rPr lang="pt-BR" b="1" dirty="0">
                <a:solidFill>
                  <a:schemeClr val="bg1"/>
                </a:solidFill>
                <a:latin typeface="Arial" panose="020B0604020202020204" pitchFamily="34" charset="0"/>
                <a:cs typeface="Arial" panose="020B0604020202020204" pitchFamily="34" charset="0"/>
              </a:rPr>
              <a:t>ou por meio de Projeto de Lei encaminhado à Câmara Legislativa</a:t>
            </a:r>
            <a:r>
              <a:rPr lang="pt-BR" dirty="0">
                <a:solidFill>
                  <a:schemeClr val="bg1"/>
                </a:solidFill>
                <a:latin typeface="Arial" panose="020B0604020202020204" pitchFamily="34" charset="0"/>
                <a:cs typeface="Arial" panose="020B0604020202020204" pitchFamily="34" charset="0"/>
              </a:rPr>
              <a:t>, uma vez que trata-se de recursos transferidos pela União.</a:t>
            </a:r>
            <a:endParaRPr lang="pt-BR"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76635670"/>
      </p:ext>
    </p:extLst>
  </p:cSld>
  <p:clrMapOvr>
    <a:masterClrMapping/>
  </p:clrMapOvr>
</p:sld>
</file>

<file path=ppt/theme/theme1.xml><?xml version="1.0" encoding="utf-8"?>
<a:theme xmlns:a="http://schemas.openxmlformats.org/drawingml/2006/main" name="Option 1">
  <a:themeElements>
    <a:clrScheme name="116">
      <a:dk1>
        <a:srgbClr val="7E7E7E"/>
      </a:dk1>
      <a:lt1>
        <a:sysClr val="window" lastClr="FFFFFF"/>
      </a:lt1>
      <a:dk2>
        <a:srgbClr val="6B6B6B"/>
      </a:dk2>
      <a:lt2>
        <a:srgbClr val="FFFFFF"/>
      </a:lt2>
      <a:accent1>
        <a:srgbClr val="F08F1E"/>
      </a:accent1>
      <a:accent2>
        <a:srgbClr val="EE0F53"/>
      </a:accent2>
      <a:accent3>
        <a:srgbClr val="1B87F9"/>
      </a:accent3>
      <a:accent4>
        <a:srgbClr val="8DE823"/>
      </a:accent4>
      <a:accent5>
        <a:srgbClr val="EEFD2A"/>
      </a:accent5>
      <a:accent6>
        <a:srgbClr val="445469"/>
      </a:accent6>
      <a:hlink>
        <a:srgbClr val="F33B48"/>
      </a:hlink>
      <a:folHlink>
        <a:srgbClr val="FFC000"/>
      </a:folHlink>
    </a:clrScheme>
    <a:fontScheme name="Custom 10">
      <a:majorFont>
        <a:latin typeface="Montserrat Light"/>
        <a:ea typeface=""/>
        <a:cs typeface=""/>
      </a:majorFont>
      <a:minorFont>
        <a:latin typeface="Montserrat Hairlin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F8411C8200E3E4793BA31B8297384DF" ma:contentTypeVersion="13" ma:contentTypeDescription="Crie um novo documento." ma:contentTypeScope="" ma:versionID="70498a26addf389253b430ba66b676ac">
  <xsd:schema xmlns:xsd="http://www.w3.org/2001/XMLSchema" xmlns:xs="http://www.w3.org/2001/XMLSchema" xmlns:p="http://schemas.microsoft.com/office/2006/metadata/properties" xmlns:ns2="7397e111-ed02-4935-800d-9306140183e5" xmlns:ns3="cd85bbd3-2ed0-4462-9e05-9a836679441f" targetNamespace="http://schemas.microsoft.com/office/2006/metadata/properties" ma:root="true" ma:fieldsID="df9e90491aac131bcae3d4e65dafb24d" ns2:_="" ns3:_="">
    <xsd:import namespace="7397e111-ed02-4935-800d-9306140183e5"/>
    <xsd:import namespace="cd85bbd3-2ed0-4462-9e05-9a836679441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7e111-ed02-4935-800d-9306140183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Marcações de imagem" ma:readOnly="false" ma:fieldId="{5cf76f15-5ced-4ddc-b409-7134ff3c332f}" ma:taxonomyMulti="true" ma:sspId="5fd7c703-4c59-4b94-8590-81cf4c39697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5bbd3-2ed0-4462-9e05-9a836679441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1838776-5598-44a7-9da3-8f00a4e6c1fe}" ma:internalName="TaxCatchAll" ma:showField="CatchAllData" ma:web="cd85bbd3-2ed0-4462-9e05-9a83667944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d85bbd3-2ed0-4462-9e05-9a836679441f" xsi:nil="true"/>
    <lcf76f155ced4ddcb4097134ff3c332f xmlns="7397e111-ed02-4935-800d-9306140183e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7E1C0-A6B5-443F-957A-049C57028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7e111-ed02-4935-800d-9306140183e5"/>
    <ds:schemaRef ds:uri="cd85bbd3-2ed0-4462-9e05-9a8366794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221E84-0DC2-4E7A-B33B-A167130BCDD3}">
  <ds:schemaRefs>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cd85bbd3-2ed0-4462-9e05-9a836679441f"/>
    <ds:schemaRef ds:uri="7397e111-ed02-4935-800d-9306140183e5"/>
    <ds:schemaRef ds:uri="http://schemas.microsoft.com/office/2006/metadata/properties"/>
  </ds:schemaRefs>
</ds:datastoreItem>
</file>

<file path=customXml/itemProps3.xml><?xml version="1.0" encoding="utf-8"?>
<ds:datastoreItem xmlns:ds="http://schemas.openxmlformats.org/officeDocument/2006/customXml" ds:itemID="{774B7422-A4AA-4FCB-8A13-7B97579482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38683</TotalTime>
  <Words>2812</Words>
  <Application>Microsoft Office PowerPoint</Application>
  <PresentationFormat>Widescreen</PresentationFormat>
  <Paragraphs>150</Paragraphs>
  <Slides>17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Calibri</vt:lpstr>
      <vt:lpstr>Times New Roman</vt:lpstr>
      <vt:lpstr>Arial</vt:lpstr>
      <vt:lpstr>Bebas Neue</vt:lpstr>
      <vt:lpstr>Wingdings</vt:lpstr>
      <vt:lpstr>Montserrat Hairline</vt:lpstr>
      <vt:lpstr>Option 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John de Castro Matos</cp:lastModifiedBy>
  <cp:revision>5473</cp:revision>
  <dcterms:created xsi:type="dcterms:W3CDTF">2016-01-05T00:34:33Z</dcterms:created>
  <dcterms:modified xsi:type="dcterms:W3CDTF">2022-12-06T19:10:14Z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0x0101002F8411C8200E3E4793BA31B8297384DF</vt:lpwstr>
  </property>
  <property fmtid="{D5CDD505-2E9C-101B-9397-08002B2CF9AE}" pid="3" name="MediaServiceImageTags">
    <vt:lpwstr/>
  </property>
</Properties>
</file>