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media/image73.jpg" ContentType="image/jpg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68"/>
  </p:notesMasterIdLst>
  <p:sldIdLst>
    <p:sldId id="297" r:id="rId2"/>
    <p:sldId id="256" r:id="rId3"/>
    <p:sldId id="344" r:id="rId4"/>
    <p:sldId id="338" r:id="rId5"/>
    <p:sldId id="339" r:id="rId6"/>
    <p:sldId id="359" r:id="rId7"/>
    <p:sldId id="345" r:id="rId8"/>
    <p:sldId id="360" r:id="rId9"/>
    <p:sldId id="343" r:id="rId10"/>
    <p:sldId id="258" r:id="rId11"/>
    <p:sldId id="259" r:id="rId12"/>
    <p:sldId id="369" r:id="rId13"/>
    <p:sldId id="350" r:id="rId14"/>
    <p:sldId id="341" r:id="rId15"/>
    <p:sldId id="342" r:id="rId16"/>
    <p:sldId id="314" r:id="rId17"/>
    <p:sldId id="348" r:id="rId18"/>
    <p:sldId id="260" r:id="rId19"/>
    <p:sldId id="361" r:id="rId20"/>
    <p:sldId id="300" r:id="rId21"/>
    <p:sldId id="371" r:id="rId22"/>
    <p:sldId id="301" r:id="rId23"/>
    <p:sldId id="302" r:id="rId24"/>
    <p:sldId id="303" r:id="rId25"/>
    <p:sldId id="352" r:id="rId26"/>
    <p:sldId id="373" r:id="rId27"/>
    <p:sldId id="304" r:id="rId28"/>
    <p:sldId id="305" r:id="rId29"/>
    <p:sldId id="372" r:id="rId30"/>
    <p:sldId id="306" r:id="rId31"/>
    <p:sldId id="308" r:id="rId32"/>
    <p:sldId id="309" r:id="rId33"/>
    <p:sldId id="311" r:id="rId34"/>
    <p:sldId id="355" r:id="rId35"/>
    <p:sldId id="356" r:id="rId36"/>
    <p:sldId id="364" r:id="rId37"/>
    <p:sldId id="365" r:id="rId38"/>
    <p:sldId id="366" r:id="rId39"/>
    <p:sldId id="367" r:id="rId40"/>
    <p:sldId id="312" r:id="rId41"/>
    <p:sldId id="316" r:id="rId42"/>
    <p:sldId id="333" r:id="rId43"/>
    <p:sldId id="317" r:id="rId44"/>
    <p:sldId id="318" r:id="rId45"/>
    <p:sldId id="319" r:id="rId46"/>
    <p:sldId id="320" r:id="rId47"/>
    <p:sldId id="321" r:id="rId48"/>
    <p:sldId id="374" r:id="rId49"/>
    <p:sldId id="375" r:id="rId50"/>
    <p:sldId id="376" r:id="rId51"/>
    <p:sldId id="377" r:id="rId52"/>
    <p:sldId id="362" r:id="rId53"/>
    <p:sldId id="368" r:id="rId54"/>
    <p:sldId id="363" r:id="rId55"/>
    <p:sldId id="322" r:id="rId56"/>
    <p:sldId id="323" r:id="rId57"/>
    <p:sldId id="324" r:id="rId58"/>
    <p:sldId id="378" r:id="rId59"/>
    <p:sldId id="325" r:id="rId60"/>
    <p:sldId id="351" r:id="rId61"/>
    <p:sldId id="335" r:id="rId62"/>
    <p:sldId id="347" r:id="rId63"/>
    <p:sldId id="349" r:id="rId64"/>
    <p:sldId id="336" r:id="rId65"/>
    <p:sldId id="328" r:id="rId66"/>
    <p:sldId id="329" r:id="rId67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69"/>
      <p:bold r:id="rId70"/>
      <p:italic r:id="rId71"/>
      <p:boldItalic r:id="rId7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82" roundtripDataSignature="AMtx7miaxJrIH59KYA0SeyuR+icy6f1BQ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514AB60-DA48-4CC0-AC22-D8B65A2FFBFD}">
  <a:tblStyle styleId="{B514AB60-DA48-4CC0-AC22-D8B65A2FFBFD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77F95728-3BA6-4E01-81F9-2BD7DA183DCC}" styleName="Table_1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658" y="77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84" Type="http://schemas.openxmlformats.org/officeDocument/2006/relationships/viewProps" Target="view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customschemas.google.com/relationships/presentationmetadata" Target="meta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font" Target="fonts/font1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4.fntdata"/><Relationship Id="rId85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font" Target="fonts/font2.fntdata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6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font" Target="fonts/font3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953263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5" name="Google Shape;65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895788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7" name="Google Shape;77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71146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9" name="Google Shape;89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807014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32979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7" name="Google Shape;77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503861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1140492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662227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3026566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5174694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8739857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173597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" name="Google Shape;58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2765911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4542371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9570426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7001299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4962111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8971677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276712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6842179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1829149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392444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368739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2733237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8587396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4528342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0892509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5963190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6146441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3442558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360301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02315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1503320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949693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8064311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8973162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0789790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0100992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9717943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4516281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6376002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2618827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8922183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33363622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490047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92837497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398940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78183432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93269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26738017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39243828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86034583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2887284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49000934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56892425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25990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9" name="Google Shape;89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73751267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58064801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49933639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8607498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69328918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07697618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08212372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036251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120196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9" name="Google Shape;89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264921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66665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43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43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4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53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2" name="Google Shape;52;p53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3" name="Google Shape;53;p5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4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4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6" name="Google Shape;16;p4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6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5" name="Google Shape;25;p4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4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4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9" name="Google Shape;29;p47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0" name="Google Shape;30;p4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4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4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49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6" name="Google Shape;36;p49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7" name="Google Shape;37;p4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50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40" name="Google Shape;40;p5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51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" name="Google Shape;43;p51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4" name="Google Shape;44;p51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5" name="Google Shape;45;p51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6" name="Google Shape;46;p5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52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9" name="Google Shape;49;p5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4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4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4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5.pn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3.png"/><Relationship Id="rId4" Type="http://schemas.openxmlformats.org/officeDocument/2006/relationships/image" Target="../media/image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openxmlformats.org/officeDocument/2006/relationships/image" Target="../media/image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jpeg"/><Relationship Id="rId4" Type="http://schemas.openxmlformats.org/officeDocument/2006/relationships/image" Target="../media/image4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5.png"/><Relationship Id="rId7" Type="http://schemas.openxmlformats.org/officeDocument/2006/relationships/image" Target="../media/image46.jpeg"/><Relationship Id="rId12" Type="http://schemas.openxmlformats.org/officeDocument/2006/relationships/image" Target="../media/image5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5" Type="http://schemas.openxmlformats.org/officeDocument/2006/relationships/image" Target="../media/image44.jpeg"/><Relationship Id="rId10" Type="http://schemas.openxmlformats.org/officeDocument/2006/relationships/image" Target="../media/image49.jpeg"/><Relationship Id="rId4" Type="http://schemas.openxmlformats.org/officeDocument/2006/relationships/image" Target="../media/image4.jpeg"/><Relationship Id="rId9" Type="http://schemas.openxmlformats.org/officeDocument/2006/relationships/image" Target="../media/image4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52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4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4.jpe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4.jpeg"/><Relationship Id="rId9" Type="http://schemas.openxmlformats.org/officeDocument/2006/relationships/image" Target="../media/image6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4.jpe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5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4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4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4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jpeg"/><Relationship Id="rId4" Type="http://schemas.openxmlformats.org/officeDocument/2006/relationships/image" Target="../media/image4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jpg"/><Relationship Id="rId4" Type="http://schemas.openxmlformats.org/officeDocument/2006/relationships/image" Target="../media/image4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75.jp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4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75.jpg"/><Relationship Id="rId4" Type="http://schemas.openxmlformats.org/officeDocument/2006/relationships/image" Target="../media/image4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emf"/><Relationship Id="rId5" Type="http://schemas.openxmlformats.org/officeDocument/2006/relationships/image" Target="../media/image77.png"/><Relationship Id="rId4" Type="http://schemas.openxmlformats.org/officeDocument/2006/relationships/image" Target="../media/image4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4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4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83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4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4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88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4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9.png"/><Relationship Id="rId4" Type="http://schemas.openxmlformats.org/officeDocument/2006/relationships/image" Target="../media/image4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2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9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3.png"/><Relationship Id="rId4" Type="http://schemas.openxmlformats.org/officeDocument/2006/relationships/image" Target="../media/image4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4.jpeg"/><Relationship Id="rId4" Type="http://schemas.openxmlformats.org/officeDocument/2006/relationships/image" Target="../media/image4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5.png"/><Relationship Id="rId4" Type="http://schemas.openxmlformats.org/officeDocument/2006/relationships/image" Target="../media/image4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6.jpeg"/><Relationship Id="rId4" Type="http://schemas.openxmlformats.org/officeDocument/2006/relationships/image" Target="../media/image4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2"/>
          <p:cNvSpPr txBox="1"/>
          <p:nvPr/>
        </p:nvSpPr>
        <p:spPr>
          <a:xfrm>
            <a:off x="65000" y="717925"/>
            <a:ext cx="8964600" cy="9756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14300" marR="76200" lvl="0" algn="just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</a:pPr>
            <a:endParaRPr sz="18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76200" lvl="0" indent="0" algn="just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" name="Imagem 4" descr="http://www.ig.ufu.br/system/files/styles/destaque_banner/private/conteudo/principal.jpeg?itok=m8qhhWdQ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" r="-1541" b="42327"/>
          <a:stretch/>
        </p:blipFill>
        <p:spPr bwMode="auto">
          <a:xfrm>
            <a:off x="20781" y="0"/>
            <a:ext cx="9254836" cy="514349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8390721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3"/>
          <p:cNvSpPr/>
          <p:nvPr/>
        </p:nvSpPr>
        <p:spPr>
          <a:xfrm>
            <a:off x="7400" y="234625"/>
            <a:ext cx="9144000" cy="407100"/>
          </a:xfrm>
          <a:prstGeom prst="rect">
            <a:avLst/>
          </a:prstGeom>
          <a:solidFill>
            <a:srgbClr val="CC412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sz="22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5" name="Google Shape;85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17875" y="97921"/>
            <a:ext cx="1226125" cy="12120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agem 9" descr="Lançamento do número emergencial 199 da Defesa Civil acontecerá nesta quinta-feira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7" r="3047" b="744"/>
          <a:stretch/>
        </p:blipFill>
        <p:spPr bwMode="auto">
          <a:xfrm>
            <a:off x="7400" y="92433"/>
            <a:ext cx="1420083" cy="93518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Imagem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87" t="28313" r="20924" b="19173"/>
          <a:stretch>
            <a:fillRect/>
          </a:stretch>
        </p:blipFill>
        <p:spPr bwMode="auto">
          <a:xfrm>
            <a:off x="565041" y="1446719"/>
            <a:ext cx="7419109" cy="3705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magem 1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5" t="44890" r="63500" b="38203"/>
          <a:stretch/>
        </p:blipFill>
        <p:spPr bwMode="auto">
          <a:xfrm>
            <a:off x="191763" y="2046041"/>
            <a:ext cx="2620710" cy="891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ixaDeTexto 2"/>
          <p:cNvSpPr txBox="1"/>
          <p:nvPr/>
        </p:nvSpPr>
        <p:spPr>
          <a:xfrm flipH="1">
            <a:off x="1357745" y="259977"/>
            <a:ext cx="75819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800" b="1" dirty="0" smtClean="0">
                <a:solidFill>
                  <a:schemeClr val="bg1"/>
                </a:solidFill>
              </a:rPr>
              <a:t>NOVA AGENDA URBANA E A RESILIÊNCIA A DESASTRES </a:t>
            </a:r>
            <a:endParaRPr lang="pt-BR" sz="1800" b="1" dirty="0">
              <a:solidFill>
                <a:schemeClr val="bg1"/>
              </a:solidFill>
            </a:endParaRPr>
          </a:p>
        </p:txBody>
      </p:sp>
      <p:pic>
        <p:nvPicPr>
          <p:cNvPr id="8" name="Picture 21" descr="C:\Users\ArthurFábio\Desktop\ODS 2016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8681" y="1425488"/>
            <a:ext cx="3212192" cy="1976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6" descr="C:\Users\ArthurFábio\Desktop\LOGOMARCA PROJETOS\Marco de Sendai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3578" y="873463"/>
            <a:ext cx="1665963" cy="913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3385636" y="778429"/>
            <a:ext cx="2438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REESTRUTURAÇÃO DEFESA CIVIL EM 2015</a:t>
            </a:r>
            <a:endParaRPr lang="pt-BR" b="1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4"/>
          <p:cNvSpPr/>
          <p:nvPr/>
        </p:nvSpPr>
        <p:spPr>
          <a:xfrm>
            <a:off x="7400" y="310825"/>
            <a:ext cx="9144000" cy="584700"/>
          </a:xfrm>
          <a:prstGeom prst="rect">
            <a:avLst/>
          </a:prstGeom>
          <a:solidFill>
            <a:srgbClr val="CC412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endParaRPr sz="35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3" name="Google Shape;93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46149" y="122237"/>
            <a:ext cx="1278675" cy="1264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m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2" t="30719" r="23877" b="18489"/>
          <a:stretch>
            <a:fillRect/>
          </a:stretch>
        </p:blipFill>
        <p:spPr bwMode="auto">
          <a:xfrm>
            <a:off x="242455" y="1214765"/>
            <a:ext cx="7689272" cy="3813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m 8" descr="Lançamento do número emergencial 199 da Defesa Civil acontecerá nesta quinta-feira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7" r="3047" b="744"/>
          <a:stretch/>
        </p:blipFill>
        <p:spPr bwMode="auto">
          <a:xfrm>
            <a:off x="53700" y="90994"/>
            <a:ext cx="1420083" cy="93518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1520083" y="310825"/>
            <a:ext cx="63315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solidFill>
                  <a:schemeClr val="bg1"/>
                </a:solidFill>
              </a:rPr>
              <a:t>CIDADE RESILIENTES, SUSTENTÁVEIS, INTELIGENTES, INCLUSIVAS E SEGURAS.</a:t>
            </a:r>
            <a:endParaRPr lang="pt-BR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5"/>
          <p:cNvSpPr/>
          <p:nvPr/>
        </p:nvSpPr>
        <p:spPr>
          <a:xfrm>
            <a:off x="7400" y="83961"/>
            <a:ext cx="9144000" cy="584700"/>
          </a:xfrm>
          <a:prstGeom prst="rect">
            <a:avLst/>
          </a:prstGeom>
          <a:solidFill>
            <a:srgbClr val="CC412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endParaRPr sz="35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3" name="Google Shape;103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11512" y="22782"/>
            <a:ext cx="1278675" cy="1264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Imagem 15" descr="Lançamento do número emergencial 199 da Defesa Civil acontecerá nesta quinta-feira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7" r="3047" b="744"/>
          <a:stretch/>
        </p:blipFill>
        <p:spPr bwMode="auto">
          <a:xfrm>
            <a:off x="109704" y="0"/>
            <a:ext cx="1420083" cy="93518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ítulo 1">
            <a:extLst>
              <a:ext uri="{FF2B5EF4-FFF2-40B4-BE49-F238E27FC236}">
                <a16:creationId xmlns="" xmlns:a16="http://schemas.microsoft.com/office/drawing/2014/main" id="{75506E36-67AD-0079-7A1A-B0D709F663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52" y="242106"/>
            <a:ext cx="9144000" cy="646811"/>
          </a:xfrm>
        </p:spPr>
        <p:txBody>
          <a:bodyPr>
            <a:noAutofit/>
          </a:bodyPr>
          <a:lstStyle/>
          <a:p>
            <a:pPr algn="ctr"/>
            <a:r>
              <a:rPr lang="pt-BR" sz="1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  REESTRUTURAÇÃO </a:t>
            </a:r>
            <a:r>
              <a:rPr lang="pt-BR" sz="1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DEFESA </a:t>
            </a:r>
            <a:r>
              <a:rPr lang="pt-BR" sz="1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CIVIL </a:t>
            </a:r>
            <a:br>
              <a:rPr lang="pt-BR" sz="1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pt-BR" sz="1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PATOS </a:t>
            </a:r>
            <a:r>
              <a:rPr lang="pt-BR" sz="1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DE MINAS</a:t>
            </a:r>
          </a:p>
        </p:txBody>
      </p:sp>
      <p:sp>
        <p:nvSpPr>
          <p:cNvPr id="6" name="CaixaDeTexto 1"/>
          <p:cNvSpPr txBox="1">
            <a:spLocks noChangeArrowheads="1"/>
          </p:cNvSpPr>
          <p:nvPr/>
        </p:nvSpPr>
        <p:spPr bwMode="auto">
          <a:xfrm>
            <a:off x="109704" y="826806"/>
            <a:ext cx="9041696" cy="4530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2400" b="0" i="0" u="none" strike="noStrike" cap="none">
                <a:solidFill>
                  <a:schemeClr val="tx1"/>
                </a:solidFill>
                <a:latin typeface="Times New Roman" pitchFamily="18" charset="0"/>
                <a:ea typeface="Arial"/>
                <a:cs typeface="Arial" pitchFamily="34" charset="0"/>
                <a:sym typeface="Arial"/>
              </a:defRPr>
            </a:lvl1pPr>
            <a:lvl2pPr marL="742950" marR="0" lvl="1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2400" b="0" i="0" u="none" strike="noStrike" cap="none">
                <a:solidFill>
                  <a:schemeClr val="tx1"/>
                </a:solidFill>
                <a:latin typeface="Times New Roman" pitchFamily="18" charset="0"/>
                <a:ea typeface="Arial"/>
                <a:cs typeface="Arial" pitchFamily="34" charset="0"/>
                <a:sym typeface="Arial"/>
              </a:defRPr>
            </a:lvl2pPr>
            <a:lvl3pPr marL="1143000" marR="0" lvl="2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2400" b="0" i="0" u="none" strike="noStrike" cap="none">
                <a:solidFill>
                  <a:schemeClr val="tx1"/>
                </a:solidFill>
                <a:latin typeface="Times New Roman" pitchFamily="18" charset="0"/>
                <a:ea typeface="Arial"/>
                <a:cs typeface="Arial" pitchFamily="34" charset="0"/>
                <a:sym typeface="Arial"/>
              </a:defRPr>
            </a:lvl3pPr>
            <a:lvl4pPr marL="1600200" marR="0" lvl="3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2400" b="0" i="0" u="none" strike="noStrike" cap="none">
                <a:solidFill>
                  <a:schemeClr val="tx1"/>
                </a:solidFill>
                <a:latin typeface="Times New Roman" pitchFamily="18" charset="0"/>
                <a:ea typeface="Arial"/>
                <a:cs typeface="Arial" pitchFamily="34" charset="0"/>
                <a:sym typeface="Arial"/>
              </a:defRPr>
            </a:lvl4pPr>
            <a:lvl5pPr marL="2057400" marR="0" lvl="4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2400" b="0" i="0" u="none" strike="noStrike" cap="none">
                <a:solidFill>
                  <a:schemeClr val="tx1"/>
                </a:solidFill>
                <a:latin typeface="Times New Roman" pitchFamily="18" charset="0"/>
                <a:ea typeface="Arial"/>
                <a:cs typeface="Arial" pitchFamily="34" charset="0"/>
                <a:sym typeface="Arial"/>
              </a:defRPr>
            </a:lvl5pPr>
            <a:lvl6pPr marL="2514600" marR="0" lvl="5" indent="-228600" algn="l" rtl="0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chemeClr val="dk2"/>
              </a:buClr>
              <a:buSzPts val="1400"/>
              <a:buFont typeface="Arial"/>
              <a:buChar char="■"/>
              <a:defRPr sz="2400" b="0" i="0" u="none" strike="noStrike" cap="none">
                <a:solidFill>
                  <a:schemeClr val="tx1"/>
                </a:solidFill>
                <a:latin typeface="Times New Roman" pitchFamily="18" charset="0"/>
                <a:ea typeface="Arial"/>
                <a:cs typeface="Arial" pitchFamily="34" charset="0"/>
                <a:sym typeface="Arial"/>
              </a:defRPr>
            </a:lvl6pPr>
            <a:lvl7pPr marL="2971800" marR="0" lvl="6" indent="-228600" algn="l" rtl="0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chemeClr val="dk2"/>
              </a:buClr>
              <a:buSzPts val="1400"/>
              <a:buFont typeface="Arial"/>
              <a:buChar char="●"/>
              <a:defRPr sz="2400" b="0" i="0" u="none" strike="noStrike" cap="none">
                <a:solidFill>
                  <a:schemeClr val="tx1"/>
                </a:solidFill>
                <a:latin typeface="Times New Roman" pitchFamily="18" charset="0"/>
                <a:ea typeface="Arial"/>
                <a:cs typeface="Arial" pitchFamily="34" charset="0"/>
                <a:sym typeface="Arial"/>
              </a:defRPr>
            </a:lvl7pPr>
            <a:lvl8pPr marL="3429000" marR="0" lvl="7" indent="-228600" algn="l" rtl="0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chemeClr val="dk2"/>
              </a:buClr>
              <a:buSzPts val="1400"/>
              <a:buFont typeface="Arial"/>
              <a:buChar char="○"/>
              <a:defRPr sz="2400" b="0" i="0" u="none" strike="noStrike" cap="none">
                <a:solidFill>
                  <a:schemeClr val="tx1"/>
                </a:solidFill>
                <a:latin typeface="Times New Roman" pitchFamily="18" charset="0"/>
                <a:ea typeface="Arial"/>
                <a:cs typeface="Arial" pitchFamily="34" charset="0"/>
                <a:sym typeface="Arial"/>
              </a:defRPr>
            </a:lvl8pPr>
            <a:lvl9pPr marL="3886200" marR="0" lvl="8" indent="-228600" algn="l" rtl="0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chemeClr val="dk2"/>
              </a:buClr>
              <a:buSzPts val="1400"/>
              <a:buFont typeface="Arial"/>
              <a:buChar char="■"/>
              <a:defRPr sz="2400" b="0" i="0" u="none" strike="noStrike" cap="none">
                <a:solidFill>
                  <a:schemeClr val="tx1"/>
                </a:solidFill>
                <a:latin typeface="Times New Roman" pitchFamily="18" charset="0"/>
                <a:ea typeface="Arial"/>
                <a:cs typeface="Arial" pitchFamily="34" charset="0"/>
                <a:sym typeface="Arial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pt-BR" sz="1600" b="1" dirty="0">
                <a:solidFill>
                  <a:srgbClr val="FF0000"/>
                </a:solidFill>
                <a:latin typeface="Arial" panose="020B0604020202020204" pitchFamily="34" charset="0"/>
              </a:rPr>
              <a:t>LEI FEDERAL </a:t>
            </a:r>
            <a:r>
              <a:rPr lang="pt-BR" sz="1600" b="1" dirty="0" smtClean="0">
                <a:solidFill>
                  <a:srgbClr val="FF0000"/>
                </a:solidFill>
                <a:latin typeface="Arial" panose="020B0604020202020204" pitchFamily="34" charset="0"/>
              </a:rPr>
              <a:t>12.608/2012 ( 3 REGRAMENTOS)</a:t>
            </a:r>
            <a:endParaRPr lang="pt-BR" sz="1600" b="1" dirty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pt-BR" sz="1600" b="1" dirty="0">
                <a:solidFill>
                  <a:srgbClr val="FF0000"/>
                </a:solidFill>
                <a:latin typeface="Arial" panose="020B0604020202020204" pitchFamily="34" charset="0"/>
              </a:rPr>
              <a:t>LEI FEDERAL 13.425/2017</a:t>
            </a:r>
          </a:p>
          <a:p>
            <a:pPr algn="ctr">
              <a:lnSpc>
                <a:spcPct val="150000"/>
              </a:lnSpc>
            </a:pPr>
            <a:r>
              <a:rPr lang="pt-BR" sz="1600" b="1" dirty="0" smtClean="0">
                <a:solidFill>
                  <a:srgbClr val="FF0000"/>
                </a:solidFill>
                <a:latin typeface="Arial" pitchFamily="34" charset="0"/>
              </a:rPr>
              <a:t>LEI MUNICIPAL 7.371/2016</a:t>
            </a:r>
          </a:p>
          <a:p>
            <a:pPr marL="114300" indent="0" algn="ctr">
              <a:lnSpc>
                <a:spcPct val="150000"/>
              </a:lnSpc>
              <a:buNone/>
            </a:pPr>
            <a:r>
              <a:rPr lang="pt-BR" sz="1600" b="1" dirty="0" smtClean="0">
                <a:latin typeface="Arial" pitchFamily="34" charset="0"/>
              </a:rPr>
              <a:t>Reestruturação da Defesa Civil de Patos de Minas e Criação do CICCR</a:t>
            </a:r>
          </a:p>
          <a:p>
            <a:pPr algn="ctr">
              <a:lnSpc>
                <a:spcPct val="150000"/>
              </a:lnSpc>
            </a:pPr>
            <a:r>
              <a:rPr lang="pt-BR" sz="1600" b="1" dirty="0" smtClean="0">
                <a:solidFill>
                  <a:srgbClr val="FF0000"/>
                </a:solidFill>
                <a:latin typeface="Arial" pitchFamily="34" charset="0"/>
              </a:rPr>
              <a:t>LEI MUNICIPAL Nº. 7.629/2018</a:t>
            </a:r>
          </a:p>
          <a:p>
            <a:pPr marL="114300" indent="0" algn="ctr">
              <a:lnSpc>
                <a:spcPct val="150000"/>
              </a:lnSpc>
              <a:buNone/>
            </a:pPr>
            <a:r>
              <a:rPr lang="pt-BR" sz="1600" b="1" dirty="0" smtClean="0">
                <a:latin typeface="Arial" pitchFamily="34" charset="0"/>
              </a:rPr>
              <a:t>Criação do Fundo Municipal de Proteção e Defesa Civil</a:t>
            </a:r>
          </a:p>
          <a:p>
            <a:pPr algn="ctr">
              <a:lnSpc>
                <a:spcPct val="150000"/>
              </a:lnSpc>
            </a:pPr>
            <a:r>
              <a:rPr lang="pt-BR" sz="1600" b="1" dirty="0" smtClean="0">
                <a:solidFill>
                  <a:srgbClr val="FF0000"/>
                </a:solidFill>
                <a:latin typeface="Arial" pitchFamily="34" charset="0"/>
              </a:rPr>
              <a:t>DECRETO MUNICIPAL Nº 4.452/2018</a:t>
            </a:r>
          </a:p>
          <a:p>
            <a:pPr marL="114300" indent="0" algn="ctr">
              <a:lnSpc>
                <a:spcPct val="150000"/>
              </a:lnSpc>
              <a:buNone/>
            </a:pPr>
            <a:r>
              <a:rPr lang="pt-BR" sz="1600" b="1" dirty="0" smtClean="0">
                <a:latin typeface="Arial" pitchFamily="34" charset="0"/>
              </a:rPr>
              <a:t> Sistema Municipal de Proteção e Defesa Civil</a:t>
            </a:r>
          </a:p>
          <a:p>
            <a:pPr algn="ctr">
              <a:lnSpc>
                <a:spcPct val="150000"/>
              </a:lnSpc>
            </a:pPr>
            <a:r>
              <a:rPr lang="pt-BR" sz="1600" b="1" dirty="0" smtClean="0">
                <a:solidFill>
                  <a:srgbClr val="FF0000"/>
                </a:solidFill>
                <a:latin typeface="Arial" pitchFamily="34" charset="0"/>
              </a:rPr>
              <a:t>PORTARIA 4575/2021</a:t>
            </a:r>
          </a:p>
          <a:p>
            <a:pPr marL="114300" indent="0" algn="ctr">
              <a:lnSpc>
                <a:spcPct val="150000"/>
              </a:lnSpc>
              <a:buNone/>
            </a:pPr>
            <a:r>
              <a:rPr lang="pt-BR" sz="1600" b="1" dirty="0" smtClean="0">
                <a:latin typeface="Arial" pitchFamily="34" charset="0"/>
              </a:rPr>
              <a:t>Designa os membros do Conselho da Defesa Civil, do Comitê da Cidade </a:t>
            </a:r>
            <a:r>
              <a:rPr lang="pt-BR" sz="1600" b="1" dirty="0" err="1" smtClean="0">
                <a:latin typeface="Arial" pitchFamily="34" charset="0"/>
              </a:rPr>
              <a:t>Resiliente</a:t>
            </a:r>
            <a:r>
              <a:rPr lang="pt-BR" sz="1600" b="1" dirty="0" smtClean="0">
                <a:latin typeface="Arial" pitchFamily="34" charset="0"/>
              </a:rPr>
              <a:t> (CCR) e Gabinete Integrado de Gestão de Crise (GIGC).</a:t>
            </a:r>
          </a:p>
          <a:p>
            <a:endParaRPr lang="pt-BR" sz="1600" dirty="0"/>
          </a:p>
        </p:txBody>
      </p:sp>
    </p:spTree>
    <p:extLst>
      <p:ext uri="{BB962C8B-B14F-4D97-AF65-F5344CB8AC3E}">
        <p14:creationId xmlns:p14="http://schemas.microsoft.com/office/powerpoint/2010/main" val="15024773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3"/>
          <p:cNvSpPr/>
          <p:nvPr/>
        </p:nvSpPr>
        <p:spPr>
          <a:xfrm>
            <a:off x="7400" y="234625"/>
            <a:ext cx="9144000" cy="407100"/>
          </a:xfrm>
          <a:prstGeom prst="rect">
            <a:avLst/>
          </a:prstGeom>
          <a:solidFill>
            <a:srgbClr val="CC412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sz="22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5" name="Google Shape;85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17875" y="97921"/>
            <a:ext cx="1226125" cy="12120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agem 9" descr="Lançamento do número emergencial 199 da Defesa Civil acontecerá nesta quinta-feira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7" r="3047" b="744"/>
          <a:stretch/>
        </p:blipFill>
        <p:spPr bwMode="auto">
          <a:xfrm>
            <a:off x="7400" y="92433"/>
            <a:ext cx="1420083" cy="93518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Imagem 1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5" t="44890" r="63500" b="38203"/>
          <a:stretch/>
        </p:blipFill>
        <p:spPr bwMode="auto">
          <a:xfrm>
            <a:off x="2563665" y="1048336"/>
            <a:ext cx="3879070" cy="1399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ixaDeTexto 2"/>
          <p:cNvSpPr txBox="1"/>
          <p:nvPr/>
        </p:nvSpPr>
        <p:spPr>
          <a:xfrm flipH="1">
            <a:off x="1357745" y="259977"/>
            <a:ext cx="75819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800" b="1" dirty="0" smtClean="0">
                <a:solidFill>
                  <a:schemeClr val="bg1"/>
                </a:solidFill>
              </a:rPr>
              <a:t>NOVA AGENDA URBANA E A RESILIÊNCIA A DESASTRES </a:t>
            </a:r>
            <a:endParaRPr lang="pt-BR" sz="1800" b="1" dirty="0">
              <a:solidFill>
                <a:schemeClr val="bg1"/>
              </a:solidFill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469191" y="2834198"/>
            <a:ext cx="847045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2000" b="1" dirty="0" smtClean="0">
                <a:solidFill>
                  <a:schemeClr val="accent1"/>
                </a:solidFill>
              </a:rPr>
              <a:t>FOCO PRINCIPAL: DESENVOLVER SISTEMAS LOCAIS QUE ATUANDO PREVENTIVAMENTE PERMITAM SALVAR VIDAS, REDUZIR DANOS E ECONOMIZAR RECURSOS FINANCEIROS.</a:t>
            </a:r>
            <a:endParaRPr lang="pt-BR" sz="20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14721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5"/>
          <p:cNvSpPr/>
          <p:nvPr/>
        </p:nvSpPr>
        <p:spPr>
          <a:xfrm>
            <a:off x="7400" y="310825"/>
            <a:ext cx="9144000" cy="584700"/>
          </a:xfrm>
          <a:prstGeom prst="rect">
            <a:avLst/>
          </a:prstGeom>
          <a:solidFill>
            <a:srgbClr val="CC412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endParaRPr sz="35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3" name="Google Shape;103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93749" y="156872"/>
            <a:ext cx="1278675" cy="1264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Imagem 15" descr="Lançamento do número emergencial 199 da Defesa Civil acontecerá nesta quinta-feira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7" r="3047" b="744"/>
          <a:stretch/>
        </p:blipFill>
        <p:spPr bwMode="auto">
          <a:xfrm>
            <a:off x="129897" y="97921"/>
            <a:ext cx="1420083" cy="93518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1417759" y="409396"/>
            <a:ext cx="63232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>
                <a:solidFill>
                  <a:schemeClr val="bg1"/>
                </a:solidFill>
              </a:rPr>
              <a:t>LEGADOS E GANHOS AOS MUNICÍPIOS</a:t>
            </a:r>
            <a:endParaRPr lang="pt-BR" sz="2400" b="1" dirty="0">
              <a:solidFill>
                <a:schemeClr val="bg1"/>
              </a:solidFill>
            </a:endParaRPr>
          </a:p>
        </p:txBody>
      </p:sp>
      <p:pic>
        <p:nvPicPr>
          <p:cNvPr id="9" name="Imagem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4" t="22586" r="25221" b="17813"/>
          <a:stretch>
            <a:fillRect/>
          </a:stretch>
        </p:blipFill>
        <p:spPr bwMode="auto">
          <a:xfrm>
            <a:off x="47292" y="1187057"/>
            <a:ext cx="7693749" cy="3805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29322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5"/>
          <p:cNvSpPr/>
          <p:nvPr/>
        </p:nvSpPr>
        <p:spPr>
          <a:xfrm>
            <a:off x="7400" y="310825"/>
            <a:ext cx="9144000" cy="584700"/>
          </a:xfrm>
          <a:prstGeom prst="rect">
            <a:avLst/>
          </a:prstGeom>
          <a:solidFill>
            <a:srgbClr val="CC412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endParaRPr sz="35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3" name="Google Shape;103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50228" y="8482"/>
            <a:ext cx="1278675" cy="1264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Imagem 15" descr="Lançamento do número emergencial 199 da Defesa Civil acontecerá nesta quinta-feira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7" r="3047" b="744"/>
          <a:stretch/>
        </p:blipFill>
        <p:spPr bwMode="auto">
          <a:xfrm>
            <a:off x="67551" y="135583"/>
            <a:ext cx="1420083" cy="93518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1417759" y="409396"/>
            <a:ext cx="63232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>
                <a:solidFill>
                  <a:schemeClr val="bg1"/>
                </a:solidFill>
              </a:rPr>
              <a:t>INICIATIVA MCR 2030 E CAMPANHA CCR</a:t>
            </a:r>
            <a:endParaRPr lang="pt-BR" sz="2400" b="1" dirty="0">
              <a:solidFill>
                <a:schemeClr val="bg1"/>
              </a:solidFill>
            </a:endParaRPr>
          </a:p>
        </p:txBody>
      </p:sp>
      <p:sp>
        <p:nvSpPr>
          <p:cNvPr id="2" name="CaixaDeTexto 1"/>
          <p:cNvSpPr txBox="1"/>
          <p:nvPr/>
        </p:nvSpPr>
        <p:spPr>
          <a:xfrm flipH="1">
            <a:off x="-304800" y="1129842"/>
            <a:ext cx="97120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400" dirty="0" smtClean="0">
                <a:solidFill>
                  <a:srgbClr val="FF0000"/>
                </a:solidFill>
              </a:rPr>
              <a:t>INICIATIVA (AÇÕES) 2021 # CAMPANHA (ESTÍMULO) 2010-2020</a:t>
            </a:r>
          </a:p>
          <a:p>
            <a:pPr algn="ctr">
              <a:lnSpc>
                <a:spcPct val="150000"/>
              </a:lnSpc>
            </a:pPr>
            <a:r>
              <a:rPr lang="pt-BR" sz="2400" dirty="0" smtClean="0">
                <a:solidFill>
                  <a:srgbClr val="FF0000"/>
                </a:solidFill>
              </a:rPr>
              <a:t>FASE DE TRANSIÇÃO – PROCESSO DE RESILIÊNCIA</a:t>
            </a:r>
            <a:endParaRPr lang="pt-BR" sz="2400" dirty="0">
              <a:solidFill>
                <a:srgbClr val="FF0000"/>
              </a:solidFill>
            </a:endParaRPr>
          </a:p>
        </p:txBody>
      </p:sp>
      <p:pic>
        <p:nvPicPr>
          <p:cNvPr id="8" name="Imagem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7" t="42348" r="63315" b="38203"/>
          <a:stretch>
            <a:fillRect/>
          </a:stretch>
        </p:blipFill>
        <p:spPr bwMode="auto">
          <a:xfrm>
            <a:off x="185230" y="2345844"/>
            <a:ext cx="4392612" cy="173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tângulo 1"/>
          <p:cNvSpPr>
            <a:spLocks noChangeArrowheads="1"/>
          </p:cNvSpPr>
          <p:nvPr/>
        </p:nvSpPr>
        <p:spPr bwMode="auto">
          <a:xfrm>
            <a:off x="186788" y="4353077"/>
            <a:ext cx="4572000" cy="40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r>
              <a:rPr lang="pt-BR" sz="2000" b="1" dirty="0">
                <a:solidFill>
                  <a:srgbClr val="FF0000"/>
                </a:solidFill>
                <a:latin typeface="Arial" panose="020B0604020202020204" pitchFamily="34" charset="0"/>
              </a:rPr>
              <a:t>https://mcr2030dashboard.undrr.org</a:t>
            </a:r>
          </a:p>
        </p:txBody>
      </p:sp>
      <p:pic>
        <p:nvPicPr>
          <p:cNvPr id="11" name="Imagem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9" t="19135" r="26279" b="10912"/>
          <a:stretch>
            <a:fillRect/>
          </a:stretch>
        </p:blipFill>
        <p:spPr bwMode="auto">
          <a:xfrm>
            <a:off x="5067735" y="2220849"/>
            <a:ext cx="3660852" cy="2628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16258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5"/>
          <p:cNvSpPr/>
          <p:nvPr/>
        </p:nvSpPr>
        <p:spPr>
          <a:xfrm>
            <a:off x="7400" y="310825"/>
            <a:ext cx="9144000" cy="584700"/>
          </a:xfrm>
          <a:prstGeom prst="rect">
            <a:avLst/>
          </a:prstGeom>
          <a:solidFill>
            <a:srgbClr val="CC412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endParaRPr sz="35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3" name="Google Shape;103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93749" y="156872"/>
            <a:ext cx="1278675" cy="1264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Imagem 15" descr="Lançamento do número emergencial 199 da Defesa Civil acontecerá nesta quinta-feira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7" r="3047" b="744"/>
          <a:stretch/>
        </p:blipFill>
        <p:spPr bwMode="auto">
          <a:xfrm>
            <a:off x="129897" y="97921"/>
            <a:ext cx="1420083" cy="93518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Espaço Reservado para Conteúdo 5"/>
          <p:cNvPicPr>
            <a:picLocks/>
          </p:cNvPicPr>
          <p:nvPr/>
        </p:nvPicPr>
        <p:blipFill rotWithShape="1">
          <a:blip r:embed="rId5"/>
          <a:srcRect l="39191" t="27433" r="11378" b="13879"/>
          <a:stretch/>
        </p:blipFill>
        <p:spPr bwMode="auto">
          <a:xfrm>
            <a:off x="192880" y="1246008"/>
            <a:ext cx="7623435" cy="384748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9595380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5"/>
          <p:cNvSpPr/>
          <p:nvPr/>
        </p:nvSpPr>
        <p:spPr>
          <a:xfrm>
            <a:off x="7400" y="310825"/>
            <a:ext cx="9144000" cy="584700"/>
          </a:xfrm>
          <a:prstGeom prst="rect">
            <a:avLst/>
          </a:prstGeom>
          <a:solidFill>
            <a:srgbClr val="CC412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endParaRPr sz="35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3" name="Google Shape;103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93749" y="156872"/>
            <a:ext cx="1278675" cy="1264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Imagem 15" descr="Lançamento do número emergencial 199 da Defesa Civil acontecerá nesta quinta-feira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7" r="3047" b="744"/>
          <a:stretch/>
        </p:blipFill>
        <p:spPr bwMode="auto">
          <a:xfrm>
            <a:off x="129897" y="97921"/>
            <a:ext cx="1420083" cy="93518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Imagem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88" t="15999" r="16225" b="27225"/>
          <a:stretch>
            <a:fillRect/>
          </a:stretch>
        </p:blipFill>
        <p:spPr bwMode="auto">
          <a:xfrm>
            <a:off x="839938" y="1187057"/>
            <a:ext cx="6795655" cy="3745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42939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5"/>
          <p:cNvSpPr/>
          <p:nvPr/>
        </p:nvSpPr>
        <p:spPr>
          <a:xfrm>
            <a:off x="7400" y="310825"/>
            <a:ext cx="9144000" cy="584700"/>
          </a:xfrm>
          <a:prstGeom prst="rect">
            <a:avLst/>
          </a:prstGeom>
          <a:solidFill>
            <a:srgbClr val="CC412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endParaRPr sz="35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3" name="Google Shape;103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32292" y="52965"/>
            <a:ext cx="1278675" cy="1264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Imagem 15" descr="Lançamento do número emergencial 199 da Defesa Civil acontecerá nesta quinta-feira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7" r="3047" b="744"/>
          <a:stretch/>
        </p:blipFill>
        <p:spPr bwMode="auto">
          <a:xfrm>
            <a:off x="129897" y="97921"/>
            <a:ext cx="1420083" cy="93518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7" name="Imagem 1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8" t="18822" r="27515" b="7774"/>
          <a:stretch>
            <a:fillRect/>
          </a:stretch>
        </p:blipFill>
        <p:spPr bwMode="auto">
          <a:xfrm>
            <a:off x="69273" y="1124893"/>
            <a:ext cx="7841672" cy="3979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1501489" y="350068"/>
            <a:ext cx="654800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 smtClean="0">
                <a:solidFill>
                  <a:schemeClr val="bg1"/>
                </a:solidFill>
              </a:rPr>
              <a:t>10 PASSOS DA UNDDR PARA A RESILIÊNCIA</a:t>
            </a:r>
            <a:endParaRPr lang="pt-BR" sz="22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5"/>
          <p:cNvSpPr/>
          <p:nvPr/>
        </p:nvSpPr>
        <p:spPr>
          <a:xfrm>
            <a:off x="7400" y="310825"/>
            <a:ext cx="9144000" cy="584700"/>
          </a:xfrm>
          <a:prstGeom prst="rect">
            <a:avLst/>
          </a:prstGeom>
          <a:solidFill>
            <a:srgbClr val="CC412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endParaRPr sz="35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3" name="Google Shape;103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32292" y="52965"/>
            <a:ext cx="1278675" cy="1264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Imagem 15" descr="Lançamento do número emergencial 199 da Defesa Civil acontecerá nesta quinta-feira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7" r="3047" b="744"/>
          <a:stretch/>
        </p:blipFill>
        <p:spPr bwMode="auto">
          <a:xfrm>
            <a:off x="129897" y="97921"/>
            <a:ext cx="1420083" cy="93518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1501489" y="350068"/>
            <a:ext cx="654800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200" b="1" dirty="0" smtClean="0">
                <a:solidFill>
                  <a:schemeClr val="bg1"/>
                </a:solidFill>
              </a:rPr>
              <a:t> BOAS PRÁTICAS</a:t>
            </a:r>
            <a:endParaRPr lang="pt-BR" sz="2200" b="1" dirty="0">
              <a:solidFill>
                <a:schemeClr val="bg1"/>
              </a:solidFill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923781" y="2092036"/>
            <a:ext cx="7120521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200" b="1" dirty="0" smtClean="0">
                <a:solidFill>
                  <a:schemeClr val="accent1"/>
                </a:solidFill>
              </a:rPr>
              <a:t>GESTÃO DO RISCO</a:t>
            </a:r>
          </a:p>
          <a:p>
            <a:pPr algn="ctr"/>
            <a:r>
              <a:rPr lang="pt-BR" sz="5200" b="1" dirty="0" smtClean="0">
                <a:solidFill>
                  <a:schemeClr val="accent1"/>
                </a:solidFill>
              </a:rPr>
              <a:t> DE DESASTRE</a:t>
            </a:r>
            <a:endParaRPr lang="pt-BR" sz="52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66727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126" y="0"/>
            <a:ext cx="10404763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1"/>
          <p:cNvSpPr/>
          <p:nvPr/>
        </p:nvSpPr>
        <p:spPr>
          <a:xfrm>
            <a:off x="2078181" y="0"/>
            <a:ext cx="5877611" cy="755381"/>
          </a:xfrm>
          <a:prstGeom prst="flowChartTerminator">
            <a:avLst/>
          </a:prstGeom>
          <a:solidFill>
            <a:srgbClr val="F4EAD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pt-BR" sz="1400" b="1" i="0" u="none" strike="noStrike" cap="none" dirty="0" smtClean="0">
                <a:solidFill>
                  <a:schemeClr val="accent1">
                    <a:lumMod val="75000"/>
                  </a:schemeClr>
                </a:solidFill>
                <a:sym typeface="Arial"/>
              </a:rPr>
              <a:t>Experiência e Boas Práticas de Patos de Minas na Campanha da ONU/UNNDR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pt-BR" b="1" dirty="0" smtClean="0">
                <a:solidFill>
                  <a:schemeClr val="accent1">
                    <a:lumMod val="75000"/>
                  </a:schemeClr>
                </a:solidFill>
              </a:rPr>
              <a:t>Construindo Cidades Resilientes MCR 2030.</a:t>
            </a:r>
            <a:endParaRPr sz="1400" b="1" i="0" u="none" strike="noStrike" cap="none" dirty="0">
              <a:solidFill>
                <a:schemeClr val="accent1">
                  <a:lumMod val="75000"/>
                </a:schemeClr>
              </a:solidFill>
              <a:sym typeface="Arial"/>
            </a:endParaRPr>
          </a:p>
        </p:txBody>
      </p:sp>
      <p:pic>
        <p:nvPicPr>
          <p:cNvPr id="6" name="Imagem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87" t="28313" r="20924" b="19173"/>
          <a:stretch>
            <a:fillRect/>
          </a:stretch>
        </p:blipFill>
        <p:spPr bwMode="auto">
          <a:xfrm>
            <a:off x="8762664" y="101639"/>
            <a:ext cx="1565892" cy="965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m 8" descr="Lançamento do número emergencial 199 da Defesa Civil acontecerá nesta quinta-feira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7" r="3047" b="744"/>
          <a:stretch/>
        </p:blipFill>
        <p:spPr bwMode="auto">
          <a:xfrm>
            <a:off x="8908473" y="4038600"/>
            <a:ext cx="1420083" cy="93518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5"/>
          <p:cNvSpPr/>
          <p:nvPr/>
        </p:nvSpPr>
        <p:spPr>
          <a:xfrm>
            <a:off x="20782" y="86592"/>
            <a:ext cx="9123218" cy="734290"/>
          </a:xfrm>
          <a:prstGeom prst="rect">
            <a:avLst/>
          </a:prstGeom>
          <a:solidFill>
            <a:srgbClr val="CC412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150000"/>
              </a:lnSpc>
            </a:pPr>
            <a:endParaRPr lang="pt-BR" sz="1600" b="1" dirty="0" smtClean="0">
              <a:solidFill>
                <a:schemeClr val="accent2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pt-BR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OPERAÇÃO ALERTA VERMELHO  </a:t>
            </a:r>
            <a:r>
              <a:rPr lang="pt-BR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CBMMG E </a:t>
            </a:r>
            <a:endParaRPr lang="pt-BR" sz="16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pt-BR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DEFESA </a:t>
            </a:r>
            <a:r>
              <a:rPr lang="pt-BR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CIVIL DE PATOS DE MINAS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endParaRPr sz="35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3" name="Google Shape;103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35313" y="-99438"/>
            <a:ext cx="1278675" cy="1264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Imagem 15" descr="Lançamento do número emergencial 199 da Defesa Civil acontecerá nesta quinta-feira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7" r="3047" b="744"/>
          <a:stretch/>
        </p:blipFill>
        <p:spPr bwMode="auto">
          <a:xfrm>
            <a:off x="143752" y="-13854"/>
            <a:ext cx="1420083" cy="93518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Imagem 17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75" t="8125" r="16226" b="5768"/>
          <a:stretch/>
        </p:blipFill>
        <p:spPr bwMode="auto">
          <a:xfrm>
            <a:off x="20782" y="1107359"/>
            <a:ext cx="7900987" cy="3757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83049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5"/>
          <p:cNvSpPr/>
          <p:nvPr/>
        </p:nvSpPr>
        <p:spPr>
          <a:xfrm>
            <a:off x="0" y="188312"/>
            <a:ext cx="9144000" cy="584700"/>
          </a:xfrm>
          <a:prstGeom prst="rect">
            <a:avLst/>
          </a:prstGeom>
          <a:solidFill>
            <a:srgbClr val="CC412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endParaRPr sz="35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3" name="Google Shape;103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65325" y="-13423"/>
            <a:ext cx="1278675" cy="1264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Imagem 15" descr="Lançamento do número emergencial 199 da Defesa Civil acontecerá nesta quinta-feira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7" r="3047" b="744"/>
          <a:stretch/>
        </p:blipFill>
        <p:spPr bwMode="auto">
          <a:xfrm>
            <a:off x="61483" y="-2879"/>
            <a:ext cx="1420083" cy="93518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Imagem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22" t="9818" r="36714" b="6158"/>
          <a:stretch>
            <a:fillRect/>
          </a:stretch>
        </p:blipFill>
        <p:spPr bwMode="auto">
          <a:xfrm>
            <a:off x="2319771" y="974747"/>
            <a:ext cx="4822248" cy="4019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ixaDeTexto 2"/>
          <p:cNvSpPr txBox="1"/>
          <p:nvPr/>
        </p:nvSpPr>
        <p:spPr>
          <a:xfrm flipH="1">
            <a:off x="2217418" y="249268"/>
            <a:ext cx="549783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600" b="1" dirty="0" smtClean="0">
                <a:solidFill>
                  <a:schemeClr val="bg1"/>
                </a:solidFill>
              </a:rPr>
              <a:t>ENFRENTAMENTO AO COVID 19</a:t>
            </a:r>
            <a:endParaRPr lang="pt-BR" sz="2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68385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5"/>
          <p:cNvSpPr/>
          <p:nvPr/>
        </p:nvSpPr>
        <p:spPr>
          <a:xfrm>
            <a:off x="7400" y="310825"/>
            <a:ext cx="9144000" cy="584700"/>
          </a:xfrm>
          <a:prstGeom prst="rect">
            <a:avLst/>
          </a:prstGeom>
          <a:solidFill>
            <a:srgbClr val="CC412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lang="pt-BR" sz="3500" b="1" dirty="0" smtClean="0">
                <a:solidFill>
                  <a:schemeClr val="lt1"/>
                </a:solidFill>
              </a:rPr>
              <a:t>SAÚDE</a:t>
            </a:r>
            <a:endParaRPr sz="3500" b="1" i="0" u="none" strike="noStrike" cap="none" dirty="0">
              <a:solidFill>
                <a:schemeClr val="lt1"/>
              </a:solidFill>
              <a:sym typeface="Arial"/>
            </a:endParaRPr>
          </a:p>
        </p:txBody>
      </p:sp>
      <p:pic>
        <p:nvPicPr>
          <p:cNvPr id="103" name="Google Shape;103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93749" y="156872"/>
            <a:ext cx="1278675" cy="1264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Imagem 15" descr="Lançamento do número emergencial 199 da Defesa Civil acontecerá nesta quinta-feira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7" r="3047" b="744"/>
          <a:stretch/>
        </p:blipFill>
        <p:spPr bwMode="auto">
          <a:xfrm>
            <a:off x="129897" y="97921"/>
            <a:ext cx="1420083" cy="93518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1" descr="C:\Users\ArthurFábio\Downloads\WhatsApp Image 2019-04-30 at 15.39.49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5058" y="1246008"/>
            <a:ext cx="6393614" cy="3826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25543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5"/>
          <p:cNvSpPr/>
          <p:nvPr/>
        </p:nvSpPr>
        <p:spPr>
          <a:xfrm>
            <a:off x="7400" y="310825"/>
            <a:ext cx="9144000" cy="584700"/>
          </a:xfrm>
          <a:prstGeom prst="rect">
            <a:avLst/>
          </a:prstGeom>
          <a:solidFill>
            <a:srgbClr val="CC412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endParaRPr sz="35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3" name="Google Shape;103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93749" y="156872"/>
            <a:ext cx="1278675" cy="1264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Imagem 15" descr="Lançamento do número emergencial 199 da Defesa Civil acontecerá nesta quinta-feira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7" r="3047" b="744"/>
          <a:stretch/>
        </p:blipFill>
        <p:spPr bwMode="auto">
          <a:xfrm>
            <a:off x="129897" y="97921"/>
            <a:ext cx="1420083" cy="93518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1681237" y="303902"/>
            <a:ext cx="58812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TRIDÍGITO EMERGENCIAL 199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="" xmlns:a16="http://schemas.microsoft.com/office/drawing/2014/main" id="{F4172D94-6E82-9D33-FD4D-F7577F5FCE4B}"/>
              </a:ext>
            </a:extLst>
          </p:cNvPr>
          <p:cNvSpPr txBox="1"/>
          <p:nvPr/>
        </p:nvSpPr>
        <p:spPr>
          <a:xfrm>
            <a:off x="1231334" y="1246008"/>
            <a:ext cx="7162800" cy="37881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16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21/11/2018 Ocorreu o lançamento do número emergencial 199 .</a:t>
            </a:r>
            <a:endParaRPr lang="pt-BR" sz="16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 lançamento foi realizado durante a cerimônia de posse do Conselho Municipal de Proteção de Defesa Civil de Patos de Minas (COMPDEC), do Comitê Cidade Resiliente (CCR) e da Diretoria do Centro Universitário Sobre Desastres e Mudanças Climáticas (CEPED),  que aconteceu no Centro Universitário de Patos de Minas (UNIPAM).</a:t>
            </a:r>
            <a:endParaRPr lang="pt-BR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 número 199 da Defesa Civil, tem como objetivo prestar um serviço especial e gratuito , não tarifado , destinado a comunicação de emergência com a Defesa Civil de âmbito local, tendo como público alvo a população do município. O tempo de funcionamento é de 24 horas por dia. O número deverá ser acionado em casos de emergências para o atendimento nos casos de desastres tais como: graves desastres com vitimas e desabrigados, acidentes rodoviários, ferroviários, metroviários, envolvendo grande número de pessoas, inundações, grandes incêndios, com vítimas de acidentes de explosões em deposito de gás de cozinha, rachaduras, trincas e fissuras em edificações, deformações em estrutura  (lajes, vigas, pilares e paredes). Infiltrações graves com grande risco de desabamento, recalque de estrutura da edificação</a:t>
            </a:r>
            <a:endParaRPr lang="pt-BR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26497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5"/>
          <p:cNvSpPr/>
          <p:nvPr/>
        </p:nvSpPr>
        <p:spPr>
          <a:xfrm>
            <a:off x="7400" y="310825"/>
            <a:ext cx="9144000" cy="584700"/>
          </a:xfrm>
          <a:prstGeom prst="rect">
            <a:avLst/>
          </a:prstGeom>
          <a:solidFill>
            <a:srgbClr val="CC412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endParaRPr sz="35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3" name="Google Shape;103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93749" y="156872"/>
            <a:ext cx="1278675" cy="1264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Imagem 15" descr="Lançamento do número emergencial 199 da Defesa Civil acontecerá nesta quinta-feira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7" r="3047" b="744"/>
          <a:stretch/>
        </p:blipFill>
        <p:spPr bwMode="auto">
          <a:xfrm>
            <a:off x="129897" y="97921"/>
            <a:ext cx="1420083" cy="93518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Imagem 1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58" t="30118" r="27956" b="28400"/>
          <a:stretch>
            <a:fillRect/>
          </a:stretch>
        </p:blipFill>
        <p:spPr bwMode="auto">
          <a:xfrm>
            <a:off x="164236" y="1085238"/>
            <a:ext cx="7529513" cy="405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2386011" y="280009"/>
            <a:ext cx="42791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 smtClean="0">
                <a:solidFill>
                  <a:schemeClr val="bg1"/>
                </a:solidFill>
              </a:rPr>
              <a:t>WORKSHOP RRD</a:t>
            </a:r>
            <a:endParaRPr lang="pt-BR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92393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5"/>
          <p:cNvSpPr/>
          <p:nvPr/>
        </p:nvSpPr>
        <p:spPr>
          <a:xfrm>
            <a:off x="7400" y="280089"/>
            <a:ext cx="9144000" cy="584700"/>
          </a:xfrm>
          <a:prstGeom prst="rect">
            <a:avLst/>
          </a:prstGeom>
          <a:solidFill>
            <a:srgbClr val="CC412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endParaRPr sz="35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3" name="Google Shape;103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01838" y="11330"/>
            <a:ext cx="1278675" cy="1264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Imagem 15" descr="Lançamento do número emergencial 199 da Defesa Civil acontecerá nesta quinta-feira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7" r="3047" b="744"/>
          <a:stretch/>
        </p:blipFill>
        <p:spPr bwMode="auto">
          <a:xfrm>
            <a:off x="129897" y="97921"/>
            <a:ext cx="1420083" cy="93518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Imagem 2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7" t="4391" r="36331" b="10597"/>
          <a:stretch>
            <a:fillRect/>
          </a:stretch>
        </p:blipFill>
        <p:spPr bwMode="auto">
          <a:xfrm>
            <a:off x="1719882" y="1237817"/>
            <a:ext cx="5719036" cy="3573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3138055" y="372384"/>
            <a:ext cx="36021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 smtClean="0">
                <a:solidFill>
                  <a:schemeClr val="bg1"/>
                </a:solidFill>
              </a:rPr>
              <a:t>ALERTA PRECOCE</a:t>
            </a:r>
            <a:endParaRPr lang="pt-BR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18407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5"/>
          <p:cNvSpPr/>
          <p:nvPr/>
        </p:nvSpPr>
        <p:spPr>
          <a:xfrm>
            <a:off x="7400" y="310825"/>
            <a:ext cx="9144000" cy="584700"/>
          </a:xfrm>
          <a:prstGeom prst="rect">
            <a:avLst/>
          </a:prstGeom>
          <a:solidFill>
            <a:srgbClr val="CC412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endParaRPr sz="35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3" name="Google Shape;103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93749" y="156872"/>
            <a:ext cx="1278675" cy="1264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Imagem 15" descr="Lançamento do número emergencial 199 da Defesa Civil acontecerá nesta quinta-feira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7" r="3047" b="744"/>
          <a:stretch/>
        </p:blipFill>
        <p:spPr bwMode="auto">
          <a:xfrm>
            <a:off x="129897" y="97921"/>
            <a:ext cx="1420083" cy="93518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1" descr="C:\Users\ArthurFábio\Downloads\WhatsApp Image 2018-12-05 at 09.35.09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217" y="1246008"/>
            <a:ext cx="6879532" cy="3650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ixaDeTexto 1"/>
          <p:cNvSpPr txBox="1"/>
          <p:nvPr/>
        </p:nvSpPr>
        <p:spPr>
          <a:xfrm flipH="1">
            <a:off x="1981200" y="401782"/>
            <a:ext cx="53038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800" b="1" dirty="0" smtClean="0">
                <a:solidFill>
                  <a:schemeClr val="bg1"/>
                </a:solidFill>
              </a:rPr>
              <a:t>COLMÉIA – PROGRAMA PRÓ MANANCIAIS</a:t>
            </a:r>
            <a:endParaRPr lang="pt-BR" sz="1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98059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5"/>
          <p:cNvSpPr/>
          <p:nvPr/>
        </p:nvSpPr>
        <p:spPr>
          <a:xfrm>
            <a:off x="7400" y="310825"/>
            <a:ext cx="9144000" cy="584700"/>
          </a:xfrm>
          <a:prstGeom prst="rect">
            <a:avLst/>
          </a:prstGeom>
          <a:solidFill>
            <a:srgbClr val="CC412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endParaRPr sz="35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3" name="Google Shape;103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93749" y="156872"/>
            <a:ext cx="1278675" cy="1264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Imagem 15" descr="Lançamento do número emergencial 199 da Defesa Civil acontecerá nesta quinta-feira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7" r="3047" b="744"/>
          <a:stretch/>
        </p:blipFill>
        <p:spPr bwMode="auto">
          <a:xfrm>
            <a:off x="129897" y="97921"/>
            <a:ext cx="1420083" cy="93518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2" descr="C:\Users\ArthurFábio\Downloads\WhatsApp Image 2018-12-04 at 17.16.28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897" y="1246008"/>
            <a:ext cx="4169058" cy="377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1745674" y="381000"/>
            <a:ext cx="54102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200" b="1" dirty="0" smtClean="0">
                <a:solidFill>
                  <a:schemeClr val="bg1"/>
                </a:solidFill>
              </a:rPr>
              <a:t>REVISÃO PLANO DIRETOR </a:t>
            </a:r>
            <a:endParaRPr lang="pt-BR" sz="2200" b="1" dirty="0">
              <a:solidFill>
                <a:schemeClr val="bg1"/>
              </a:solidFill>
            </a:endParaRPr>
          </a:p>
        </p:txBody>
      </p:sp>
      <p:pic>
        <p:nvPicPr>
          <p:cNvPr id="7" name="Imagem 19" descr="C:\Users\ArthurFábio\Desktop\WhatsApp Image 2019-04-16 at 12.25.25.jpe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4" b="24806"/>
          <a:stretch>
            <a:fillRect/>
          </a:stretch>
        </p:blipFill>
        <p:spPr bwMode="auto">
          <a:xfrm>
            <a:off x="4364183" y="1195257"/>
            <a:ext cx="3380982" cy="3829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64462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5"/>
          <p:cNvSpPr/>
          <p:nvPr/>
        </p:nvSpPr>
        <p:spPr>
          <a:xfrm>
            <a:off x="0" y="210299"/>
            <a:ext cx="9144000" cy="584700"/>
          </a:xfrm>
          <a:prstGeom prst="rect">
            <a:avLst/>
          </a:prstGeom>
          <a:solidFill>
            <a:srgbClr val="CC412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endParaRPr sz="35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3" name="Google Shape;103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65325" y="-18056"/>
            <a:ext cx="1278675" cy="1264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Imagem 15" descr="Lançamento do número emergencial 199 da Defesa Civil acontecerá nesta quinta-feira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7" r="3047" b="744"/>
          <a:stretch/>
        </p:blipFill>
        <p:spPr bwMode="auto">
          <a:xfrm>
            <a:off x="28575" y="-14288"/>
            <a:ext cx="1420083" cy="93518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Retângulo 1"/>
          <p:cNvSpPr/>
          <p:nvPr/>
        </p:nvSpPr>
        <p:spPr>
          <a:xfrm>
            <a:off x="1365772" y="259842"/>
            <a:ext cx="6636544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1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COMITÊ CIDADE RESILIENTE (CCR</a:t>
            </a:r>
            <a:r>
              <a:rPr lang="pt-BR" sz="21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) </a:t>
            </a:r>
            <a:r>
              <a:rPr lang="pt-BR" sz="21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ONU/UNNDR</a:t>
            </a:r>
            <a:endParaRPr lang="pt-BR" sz="2100" dirty="0">
              <a:solidFill>
                <a:schemeClr val="bg1"/>
              </a:solidFill>
            </a:endParaRPr>
          </a:p>
        </p:txBody>
      </p:sp>
      <p:pic>
        <p:nvPicPr>
          <p:cNvPr id="6" name="Picture 20" descr="C:\Users\ArthurFábio\Downloads\WhatsApp Image 2021-12-20 at 22.13.50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066" y="1019586"/>
            <a:ext cx="3684530" cy="4058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m 1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88" t="15057" r="14285" b="11539"/>
          <a:stretch>
            <a:fillRect/>
          </a:stretch>
        </p:blipFill>
        <p:spPr bwMode="auto">
          <a:xfrm>
            <a:off x="4550569" y="1371734"/>
            <a:ext cx="4191523" cy="3559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803578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5"/>
          <p:cNvSpPr/>
          <p:nvPr/>
        </p:nvSpPr>
        <p:spPr>
          <a:xfrm>
            <a:off x="7400" y="310825"/>
            <a:ext cx="9144000" cy="584700"/>
          </a:xfrm>
          <a:prstGeom prst="rect">
            <a:avLst/>
          </a:prstGeom>
          <a:solidFill>
            <a:srgbClr val="CC412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endParaRPr sz="3500" b="0" i="0" u="none" strike="noStrike" cap="none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3" name="Google Shape;103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18438" y="73747"/>
            <a:ext cx="1278675" cy="1264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Imagem 15" descr="Lançamento do número emergencial 199 da Defesa Civil acontecerá nesta quinta-feira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7" r="3047" b="744"/>
          <a:stretch/>
        </p:blipFill>
        <p:spPr bwMode="auto">
          <a:xfrm>
            <a:off x="67554" y="97921"/>
            <a:ext cx="1420083" cy="93518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Imagem 4"/>
          <p:cNvPicPr/>
          <p:nvPr/>
        </p:nvPicPr>
        <p:blipFill rotWithShape="1">
          <a:blip r:embed="rId5"/>
          <a:srcRect l="39571" t="24285" r="11505" b="11406"/>
          <a:stretch/>
        </p:blipFill>
        <p:spPr bwMode="auto">
          <a:xfrm>
            <a:off x="129897" y="1246008"/>
            <a:ext cx="5300014" cy="389749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2429924" y="291869"/>
            <a:ext cx="56723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 smtClean="0">
                <a:solidFill>
                  <a:schemeClr val="bg1"/>
                </a:solidFill>
              </a:rPr>
              <a:t>PLANO INTEGRADO DE INCÊNDIOS </a:t>
            </a:r>
            <a:r>
              <a:rPr lang="pt-BR" sz="1600" b="1" dirty="0" smtClean="0">
                <a:solidFill>
                  <a:schemeClr val="bg1"/>
                </a:solidFill>
              </a:rPr>
              <a:t>RURAIS</a:t>
            </a:r>
          </a:p>
          <a:p>
            <a:r>
              <a:rPr lang="pt-BR" sz="1600" b="1" dirty="0" smtClean="0">
                <a:solidFill>
                  <a:schemeClr val="bg1"/>
                </a:solidFill>
              </a:rPr>
              <a:t>PLANO DE EMERGÊNCIA PLUVIOMÉTRICA</a:t>
            </a:r>
            <a:endParaRPr lang="pt-BR" sz="1600" b="1" dirty="0">
              <a:solidFill>
                <a:schemeClr val="bg1"/>
              </a:solidFill>
            </a:endParaRPr>
          </a:p>
        </p:txBody>
      </p:sp>
      <p:pic>
        <p:nvPicPr>
          <p:cNvPr id="7" name="Imagem 6"/>
          <p:cNvPicPr/>
          <p:nvPr/>
        </p:nvPicPr>
        <p:blipFill rotWithShape="1">
          <a:blip r:embed="rId6"/>
          <a:srcRect l="39697" t="25409" r="11524" b="11493"/>
          <a:stretch/>
        </p:blipFill>
        <p:spPr bwMode="auto">
          <a:xfrm>
            <a:off x="5575383" y="1574875"/>
            <a:ext cx="3416218" cy="309649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6556065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5"/>
          <p:cNvSpPr/>
          <p:nvPr/>
        </p:nvSpPr>
        <p:spPr>
          <a:xfrm>
            <a:off x="7400" y="310825"/>
            <a:ext cx="9144000" cy="584700"/>
          </a:xfrm>
          <a:prstGeom prst="rect">
            <a:avLst/>
          </a:prstGeom>
          <a:solidFill>
            <a:srgbClr val="CC412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3" name="Google Shape;103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93749" y="66818"/>
            <a:ext cx="1278675" cy="1264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Imagem 15" descr="Lançamento do número emergencial 199 da Defesa Civil acontecerá nesta quinta-feira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7" r="3047" b="744"/>
          <a:stretch/>
        </p:blipFill>
        <p:spPr bwMode="auto">
          <a:xfrm>
            <a:off x="125619" y="135583"/>
            <a:ext cx="1420083" cy="93518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2" descr="C:\Users\ArthurFábio\Downloads\WhatsApp Image 2019-05-21 at 10.49.54 (1)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619" y="1133902"/>
            <a:ext cx="3240108" cy="3799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aixaDeTexto 1"/>
          <p:cNvSpPr txBox="1">
            <a:spLocks noChangeArrowheads="1"/>
          </p:cNvSpPr>
          <p:nvPr/>
        </p:nvSpPr>
        <p:spPr bwMode="auto">
          <a:xfrm>
            <a:off x="3761509" y="1371861"/>
            <a:ext cx="5294042" cy="332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indent="0" eaLnBrk="1" hangingPunct="1">
              <a:lnSpc>
                <a:spcPct val="150000"/>
              </a:lnSpc>
            </a:pPr>
            <a:r>
              <a:rPr lang="pt-BR" sz="20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</a:rPr>
              <a:t>-   42 MUNICÍPIOS</a:t>
            </a:r>
          </a:p>
          <a:p>
            <a:pPr marL="0" indent="0" eaLnBrk="1" hangingPunct="1">
              <a:lnSpc>
                <a:spcPct val="150000"/>
              </a:lnSpc>
            </a:pPr>
            <a:r>
              <a:rPr lang="pt-BR" sz="20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</a:rPr>
              <a:t>-   </a:t>
            </a:r>
            <a:r>
              <a:rPr lang="en-US" sz="20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</a:rPr>
              <a:t>STORMS</a:t>
            </a:r>
            <a:r>
              <a:rPr lang="en-US" sz="20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</a:rPr>
              <a:t>, FLOODS, DROUGHT, HEAVY RAINFALL. </a:t>
            </a:r>
            <a:endParaRPr lang="pt-BR" sz="2000" b="1" dirty="0">
              <a:solidFill>
                <a:schemeClr val="accent1">
                  <a:lumMod val="60000"/>
                  <a:lumOff val="40000"/>
                </a:schemeClr>
              </a:solidFill>
              <a:latin typeface="Arial" panose="020B0604020202020204" pitchFamily="34" charset="0"/>
            </a:endParaRPr>
          </a:p>
          <a:p>
            <a:pPr marL="0" indent="0" eaLnBrk="1" hangingPunct="1">
              <a:lnSpc>
                <a:spcPct val="150000"/>
              </a:lnSpc>
            </a:pPr>
            <a:r>
              <a:rPr lang="pt-BR" sz="20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</a:rPr>
              <a:t>-</a:t>
            </a:r>
            <a:r>
              <a:rPr lang="pt-BR" sz="20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</a:rPr>
              <a:t>   CAMPANHA UNNDR MCR 30</a:t>
            </a:r>
            <a:endParaRPr lang="pt-BR" sz="2000" b="1" dirty="0">
              <a:solidFill>
                <a:schemeClr val="accent1">
                  <a:lumMod val="60000"/>
                  <a:lumOff val="40000"/>
                </a:schemeClr>
              </a:solidFill>
              <a:latin typeface="Arial" panose="020B0604020202020204" pitchFamily="34" charset="0"/>
            </a:endParaRPr>
          </a:p>
          <a:p>
            <a:pPr marL="342900" indent="-342900" eaLnBrk="1" hangingPunct="1">
              <a:lnSpc>
                <a:spcPct val="150000"/>
              </a:lnSpc>
              <a:buFontTx/>
              <a:buChar char="-"/>
            </a:pPr>
            <a:r>
              <a:rPr lang="pt-BR" sz="20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</a:rPr>
              <a:t>1 </a:t>
            </a:r>
            <a:r>
              <a:rPr lang="pt-BR" sz="20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</a:rPr>
              <a:t>BBM, 2 CIAS E 4 PELOTÕES DE </a:t>
            </a:r>
            <a:r>
              <a:rPr lang="pt-BR" sz="20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</a:rPr>
              <a:t>BOMBEIROS</a:t>
            </a:r>
          </a:p>
          <a:p>
            <a:pPr marL="0" indent="0" eaLnBrk="1" hangingPunct="1">
              <a:lnSpc>
                <a:spcPct val="150000"/>
              </a:lnSpc>
            </a:pPr>
            <a:r>
              <a:rPr lang="pt-BR" sz="20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</a:rPr>
              <a:t>-    POPULAÇÃO</a:t>
            </a:r>
            <a:r>
              <a:rPr lang="pt-BR" sz="20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</a:rPr>
              <a:t>: 887 MIL HAB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2946329" y="387730"/>
            <a:ext cx="5562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 smtClean="0">
                <a:solidFill>
                  <a:schemeClr val="bg1"/>
                </a:solidFill>
              </a:rPr>
              <a:t>HUB DE RESILIÊNCIA</a:t>
            </a:r>
            <a:endParaRPr lang="pt-BR" sz="2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646011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5"/>
          <p:cNvSpPr/>
          <p:nvPr/>
        </p:nvSpPr>
        <p:spPr>
          <a:xfrm>
            <a:off x="81406" y="158425"/>
            <a:ext cx="9144000" cy="584700"/>
          </a:xfrm>
          <a:prstGeom prst="rect">
            <a:avLst/>
          </a:prstGeom>
          <a:solidFill>
            <a:srgbClr val="CC412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endParaRPr sz="35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3" name="Google Shape;103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14531" y="0"/>
            <a:ext cx="1278675" cy="1264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Imagem 15" descr="Lançamento do número emergencial 199 da Defesa Civil acontecerá nesta quinta-feira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7" r="3047" b="744"/>
          <a:stretch/>
        </p:blipFill>
        <p:spPr bwMode="auto">
          <a:xfrm>
            <a:off x="81406" y="49431"/>
            <a:ext cx="1420083" cy="93518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81406" y="127609"/>
            <a:ext cx="85709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800" b="1" dirty="0" smtClean="0">
                <a:solidFill>
                  <a:schemeClr val="accent2"/>
                </a:solidFill>
              </a:rPr>
              <a:t>        </a:t>
            </a:r>
            <a:r>
              <a:rPr lang="pt-BR" sz="1800" b="1" dirty="0" smtClean="0">
                <a:solidFill>
                  <a:schemeClr val="bg1"/>
                </a:solidFill>
              </a:rPr>
              <a:t>VISITAS </a:t>
            </a:r>
            <a:r>
              <a:rPr lang="pt-BR" sz="1800" b="1" dirty="0">
                <a:solidFill>
                  <a:schemeClr val="bg1"/>
                </a:solidFill>
              </a:rPr>
              <a:t>TÉCNICAS COMITÊ CIDADE RESILIENTE NAS </a:t>
            </a:r>
            <a:endParaRPr lang="pt-BR" sz="1800" b="1" dirty="0" smtClean="0">
              <a:solidFill>
                <a:schemeClr val="bg1"/>
              </a:solidFill>
            </a:endParaRPr>
          </a:p>
          <a:p>
            <a:pPr algn="ctr"/>
            <a:r>
              <a:rPr lang="pt-BR" sz="1800" b="1" dirty="0" smtClean="0">
                <a:solidFill>
                  <a:schemeClr val="bg1"/>
                </a:solidFill>
              </a:rPr>
              <a:t>BARRAGENS </a:t>
            </a:r>
            <a:r>
              <a:rPr lang="pt-BR" sz="1800" b="1" dirty="0">
                <a:solidFill>
                  <a:schemeClr val="bg1"/>
                </a:solidFill>
              </a:rPr>
              <a:t>DE REJEITO /PAEBM</a:t>
            </a:r>
          </a:p>
        </p:txBody>
      </p:sp>
      <p:pic>
        <p:nvPicPr>
          <p:cNvPr id="6" name="Picture 5" descr="C:\Users\ArthurFábio\Downloads\PHOTO-2019-04-05-19-09-1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06" y="1400175"/>
            <a:ext cx="4014788" cy="307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" descr="C:\Users\ArthurFábio\Downloads\WhatsApp Image 2019-04-05 at 19.09.45.jpe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2" t="-728" r="1848" b="21971"/>
          <a:stretch/>
        </p:blipFill>
        <p:spPr bwMode="auto">
          <a:xfrm>
            <a:off x="4439449" y="1422475"/>
            <a:ext cx="4553757" cy="304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ixaDeTexto 1"/>
          <p:cNvSpPr txBox="1"/>
          <p:nvPr/>
        </p:nvSpPr>
        <p:spPr>
          <a:xfrm flipH="1">
            <a:off x="1320847" y="4520740"/>
            <a:ext cx="55506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PARACATU – SERRA DO SALITRE – PATOS DE MINAS- VAZANTE – ACRESCENTAR FOTOS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37021294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5"/>
          <p:cNvSpPr/>
          <p:nvPr/>
        </p:nvSpPr>
        <p:spPr>
          <a:xfrm>
            <a:off x="7400" y="310825"/>
            <a:ext cx="9144000" cy="584700"/>
          </a:xfrm>
          <a:prstGeom prst="rect">
            <a:avLst/>
          </a:prstGeom>
          <a:solidFill>
            <a:srgbClr val="CC412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endParaRPr sz="35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3" name="Google Shape;103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93749" y="156872"/>
            <a:ext cx="1278675" cy="1264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Imagem 15" descr="Lançamento do número emergencial 199 da Defesa Civil acontecerá nesta quinta-feira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7" r="3047" b="744"/>
          <a:stretch/>
        </p:blipFill>
        <p:spPr bwMode="auto">
          <a:xfrm>
            <a:off x="129897" y="97921"/>
            <a:ext cx="1420083" cy="93518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Imagem 4"/>
          <p:cNvPicPr/>
          <p:nvPr/>
        </p:nvPicPr>
        <p:blipFill rotWithShape="1">
          <a:blip r:embed="rId5"/>
          <a:srcRect l="39065" t="24510" r="11125" b="12305"/>
          <a:stretch/>
        </p:blipFill>
        <p:spPr bwMode="auto">
          <a:xfrm>
            <a:off x="484909" y="1246008"/>
            <a:ext cx="7208840" cy="378319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2903569" y="387731"/>
            <a:ext cx="404552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 smtClean="0">
                <a:solidFill>
                  <a:schemeClr val="bg1"/>
                </a:solidFill>
              </a:rPr>
              <a:t>AJUDA HUMANITÁRIA</a:t>
            </a:r>
            <a:endParaRPr lang="pt-BR" sz="2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220863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5"/>
          <p:cNvSpPr/>
          <p:nvPr/>
        </p:nvSpPr>
        <p:spPr>
          <a:xfrm>
            <a:off x="7400" y="310825"/>
            <a:ext cx="9144000" cy="584700"/>
          </a:xfrm>
          <a:prstGeom prst="rect">
            <a:avLst/>
          </a:prstGeom>
          <a:solidFill>
            <a:srgbClr val="CC412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endParaRPr sz="35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3" name="Google Shape;103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87139" y="106108"/>
            <a:ext cx="1278675" cy="1264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Imagem 15" descr="Lançamento do número emergencial 199 da Defesa Civil acontecerá nesta quinta-feira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7" r="3047" b="744"/>
          <a:stretch/>
        </p:blipFill>
        <p:spPr bwMode="auto">
          <a:xfrm>
            <a:off x="7400" y="106108"/>
            <a:ext cx="1420083" cy="93518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2" descr="C:\Users\ArthurFábio\Desktop\Banco de Alimentos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037" y="1246008"/>
            <a:ext cx="4558145" cy="3630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1520873" y="389033"/>
            <a:ext cx="69303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800" b="1" dirty="0" smtClean="0">
                <a:solidFill>
                  <a:schemeClr val="bg1"/>
                </a:solidFill>
              </a:rPr>
              <a:t>BOMBEIROS, DEFESA CIVIL E BANCO DE ALIMENTOS</a:t>
            </a:r>
            <a:endParaRPr lang="pt-BR" sz="1800" b="1" dirty="0">
              <a:solidFill>
                <a:schemeClr val="bg1"/>
              </a:solidFill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7182" y="1448366"/>
            <a:ext cx="2597728" cy="3568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21481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5"/>
          <p:cNvSpPr/>
          <p:nvPr/>
        </p:nvSpPr>
        <p:spPr>
          <a:xfrm>
            <a:off x="7400" y="310825"/>
            <a:ext cx="9144000" cy="584700"/>
          </a:xfrm>
          <a:prstGeom prst="rect">
            <a:avLst/>
          </a:prstGeom>
          <a:solidFill>
            <a:srgbClr val="CC412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endParaRPr sz="35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3" name="Google Shape;103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93749" y="156872"/>
            <a:ext cx="1278675" cy="1264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Imagem 15" descr="Lançamento do número emergencial 199 da Defesa Civil acontecerá nesta quinta-feira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7" r="3047" b="744"/>
          <a:stretch/>
        </p:blipFill>
        <p:spPr bwMode="auto">
          <a:xfrm>
            <a:off x="129897" y="97921"/>
            <a:ext cx="1420083" cy="93518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1875054" y="310750"/>
            <a:ext cx="56150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 smtClean="0">
                <a:solidFill>
                  <a:schemeClr val="bg1"/>
                </a:solidFill>
              </a:rPr>
              <a:t>FUMPDEC – LEI 7629/2018</a:t>
            </a:r>
            <a:endParaRPr lang="pt-BR" sz="3200" b="1" dirty="0">
              <a:solidFill>
                <a:schemeClr val="bg1"/>
              </a:solidFill>
            </a:endParaRPr>
          </a:p>
        </p:txBody>
      </p:sp>
      <p:pic>
        <p:nvPicPr>
          <p:cNvPr id="7" name="Imagem 6"/>
          <p:cNvPicPr/>
          <p:nvPr/>
        </p:nvPicPr>
        <p:blipFill rotWithShape="1">
          <a:blip r:embed="rId5"/>
          <a:srcRect l="39317" t="24510" r="11379" b="14554"/>
          <a:stretch/>
        </p:blipFill>
        <p:spPr bwMode="auto">
          <a:xfrm>
            <a:off x="1600200" y="1046958"/>
            <a:ext cx="6093549" cy="409936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55162447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5"/>
          <p:cNvSpPr/>
          <p:nvPr/>
        </p:nvSpPr>
        <p:spPr>
          <a:xfrm>
            <a:off x="7400" y="310825"/>
            <a:ext cx="9144000" cy="584700"/>
          </a:xfrm>
          <a:prstGeom prst="rect">
            <a:avLst/>
          </a:prstGeom>
          <a:solidFill>
            <a:srgbClr val="CC412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endParaRPr sz="35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3" name="Google Shape;103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93749" y="156872"/>
            <a:ext cx="1278675" cy="1264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Imagem 15" descr="Lançamento do número emergencial 199 da Defesa Civil acontecerá nesta quinta-feira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7" r="3047" b="744"/>
          <a:stretch/>
        </p:blipFill>
        <p:spPr bwMode="auto">
          <a:xfrm>
            <a:off x="129897" y="97921"/>
            <a:ext cx="1420083" cy="93518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1875054" y="310750"/>
            <a:ext cx="56150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 smtClean="0">
                <a:solidFill>
                  <a:schemeClr val="bg1"/>
                </a:solidFill>
              </a:rPr>
              <a:t>FUMPDEC – LEI 7629/2018</a:t>
            </a:r>
            <a:endParaRPr lang="pt-BR" sz="3200" b="1" dirty="0">
              <a:solidFill>
                <a:schemeClr val="bg1"/>
              </a:solidFill>
            </a:endParaRP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xmlns="" id="{8B6D4C12-6458-EDE2-2BE3-CE1568B1DD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5202" y="2250280"/>
            <a:ext cx="5574717" cy="2837113"/>
          </a:xfrm>
          <a:prstGeom prst="rect">
            <a:avLst/>
          </a:prstGeom>
        </p:spPr>
      </p:pic>
      <p:sp>
        <p:nvSpPr>
          <p:cNvPr id="9" name="CaixaDeTexto 3"/>
          <p:cNvSpPr txBox="1">
            <a:spLocks noChangeArrowheads="1"/>
          </p:cNvSpPr>
          <p:nvPr/>
        </p:nvSpPr>
        <p:spPr bwMode="auto">
          <a:xfrm>
            <a:off x="1132576" y="565512"/>
            <a:ext cx="6707912" cy="2118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just">
              <a:lnSpc>
                <a:spcPct val="150000"/>
              </a:lnSpc>
            </a:pPr>
            <a:endParaRPr lang="pt-BR" sz="1800" b="1" dirty="0" smtClean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pt-BR" sz="1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</a:rPr>
              <a:t>VEÍCULO </a:t>
            </a:r>
            <a:r>
              <a:rPr lang="pt-BR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</a:rPr>
              <a:t>ADQUIRIDO PELO FUNDO MUNICIPAL DE PROTEÇÃO DE DEFESA </a:t>
            </a:r>
            <a:r>
              <a:rPr lang="pt-BR" sz="1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</a:rPr>
              <a:t>CIVIL LEI </a:t>
            </a:r>
            <a:r>
              <a:rPr lang="pt-BR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</a:rPr>
              <a:t>MUNICIPAL Nº. 7.629/2018</a:t>
            </a:r>
          </a:p>
          <a:p>
            <a:pPr algn="ctr">
              <a:lnSpc>
                <a:spcPct val="150000"/>
              </a:lnSpc>
            </a:pPr>
            <a:endParaRPr lang="pt-BR" sz="1800" b="1" dirty="0">
              <a:solidFill>
                <a:srgbClr val="FF99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753799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5"/>
          <p:cNvSpPr/>
          <p:nvPr/>
        </p:nvSpPr>
        <p:spPr>
          <a:xfrm>
            <a:off x="7400" y="310825"/>
            <a:ext cx="9144000" cy="584700"/>
          </a:xfrm>
          <a:prstGeom prst="rect">
            <a:avLst/>
          </a:prstGeom>
          <a:solidFill>
            <a:srgbClr val="CC412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endParaRPr sz="35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3" name="Google Shape;103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93749" y="156872"/>
            <a:ext cx="1278675" cy="1264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Imagem 15" descr="Lançamento do número emergencial 199 da Defesa Civil acontecerá nesta quinta-feira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7" r="3047" b="744"/>
          <a:stretch/>
        </p:blipFill>
        <p:spPr bwMode="auto">
          <a:xfrm>
            <a:off x="129897" y="97921"/>
            <a:ext cx="1420083" cy="93518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1875054" y="310750"/>
            <a:ext cx="56150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 smtClean="0">
                <a:solidFill>
                  <a:schemeClr val="bg1"/>
                </a:solidFill>
              </a:rPr>
              <a:t>FUMPDEC – LEI 7629/2018</a:t>
            </a:r>
            <a:endParaRPr lang="pt-BR" sz="3200" b="1" dirty="0">
              <a:solidFill>
                <a:schemeClr val="bg1"/>
              </a:solidFill>
            </a:endParaRPr>
          </a:p>
        </p:txBody>
      </p:sp>
      <p:pic>
        <p:nvPicPr>
          <p:cNvPr id="10" name="Imagem 2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38" t="27310" r="30316" b="10719"/>
          <a:stretch>
            <a:fillRect/>
          </a:stretch>
        </p:blipFill>
        <p:spPr bwMode="auto">
          <a:xfrm>
            <a:off x="213202" y="1478756"/>
            <a:ext cx="4006307" cy="3135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aixaDeTexto 3"/>
          <p:cNvSpPr txBox="1">
            <a:spLocks noChangeArrowheads="1"/>
          </p:cNvSpPr>
          <p:nvPr/>
        </p:nvSpPr>
        <p:spPr bwMode="auto">
          <a:xfrm>
            <a:off x="4321843" y="1707695"/>
            <a:ext cx="4650581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ctr"/>
            <a:r>
              <a:rPr lang="pt-BR" b="1" dirty="0">
                <a:solidFill>
                  <a:schemeClr val="accent2"/>
                </a:solidFill>
                <a:latin typeface="Arial" pitchFamily="34" charset="0"/>
              </a:rPr>
              <a:t>RECEBIMENTO DE KIT DEFESA CIVIL</a:t>
            </a:r>
          </a:p>
          <a:p>
            <a:pPr algn="ctr"/>
            <a:r>
              <a:rPr lang="pt-BR" b="1" dirty="0">
                <a:solidFill>
                  <a:schemeClr val="accent2"/>
                </a:solidFill>
                <a:latin typeface="Arial" pitchFamily="34" charset="0"/>
              </a:rPr>
              <a:t>EDITAL </a:t>
            </a:r>
            <a:r>
              <a:rPr lang="pt-BR" b="1" dirty="0" smtClean="0">
                <a:solidFill>
                  <a:schemeClr val="accent2"/>
                </a:solidFill>
                <a:latin typeface="Arial" pitchFamily="34" charset="0"/>
              </a:rPr>
              <a:t>2021</a:t>
            </a:r>
          </a:p>
          <a:p>
            <a:pPr algn="ctr"/>
            <a:endParaRPr lang="pt-BR" b="1" dirty="0">
              <a:solidFill>
                <a:schemeClr val="accent2"/>
              </a:solidFill>
              <a:latin typeface="Arial" pitchFamily="34" charset="0"/>
            </a:endParaRPr>
          </a:p>
          <a:p>
            <a:pPr algn="ctr"/>
            <a:r>
              <a:rPr lang="pt-BR" b="1" dirty="0" smtClean="0">
                <a:solidFill>
                  <a:schemeClr val="accent2"/>
                </a:solidFill>
                <a:latin typeface="Arial" pitchFamily="34" charset="0"/>
              </a:rPr>
              <a:t>RECURSOS PARA ACESSÓRIOS OPERACIONAIS</a:t>
            </a:r>
            <a:endParaRPr lang="pt-BR" b="1" dirty="0">
              <a:solidFill>
                <a:schemeClr val="accent2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23444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5"/>
          <p:cNvSpPr/>
          <p:nvPr/>
        </p:nvSpPr>
        <p:spPr>
          <a:xfrm>
            <a:off x="7400" y="310825"/>
            <a:ext cx="9144000" cy="584700"/>
          </a:xfrm>
          <a:prstGeom prst="rect">
            <a:avLst/>
          </a:prstGeom>
          <a:solidFill>
            <a:srgbClr val="CC412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endParaRPr sz="35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3" name="Google Shape;103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93749" y="156872"/>
            <a:ext cx="1278675" cy="1264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Imagem 15" descr="Lançamento do número emergencial 199 da Defesa Civil acontecerá nesta quinta-feira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7" r="3047" b="744"/>
          <a:stretch/>
        </p:blipFill>
        <p:spPr bwMode="auto">
          <a:xfrm>
            <a:off x="129897" y="97921"/>
            <a:ext cx="1420083" cy="93518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21" descr="C:\Users\ArthurFábio\Desktop\LOGOMARCA PROJETOS\CEPED OK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9806" y="39849"/>
            <a:ext cx="3636303" cy="1126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tângulo 1"/>
          <p:cNvSpPr>
            <a:spLocks noChangeArrowheads="1"/>
          </p:cNvSpPr>
          <p:nvPr/>
        </p:nvSpPr>
        <p:spPr bwMode="auto">
          <a:xfrm>
            <a:off x="275687" y="1633826"/>
            <a:ext cx="8607425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indent="0" algn="just">
              <a:lnSpc>
                <a:spcPct val="150000"/>
              </a:lnSpc>
            </a:pPr>
            <a:r>
              <a:rPr lang="pt-BR" sz="20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- Função </a:t>
            </a:r>
            <a:r>
              <a:rPr lang="pt-BR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primária (prevenção e preparação);</a:t>
            </a:r>
          </a:p>
          <a:p>
            <a:pPr marL="0" indent="0" algn="just">
              <a:lnSpc>
                <a:spcPct val="150000"/>
              </a:lnSpc>
            </a:pPr>
            <a:r>
              <a:rPr lang="pt-BR" sz="20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- Foco </a:t>
            </a:r>
            <a:r>
              <a:rPr lang="pt-BR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no desastre local (universidades);</a:t>
            </a:r>
          </a:p>
          <a:p>
            <a:pPr marL="0" indent="0" algn="just">
              <a:lnSpc>
                <a:spcPct val="150000"/>
              </a:lnSpc>
            </a:pPr>
            <a:r>
              <a:rPr lang="pt-BR" sz="20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- Órgão </a:t>
            </a:r>
            <a:r>
              <a:rPr lang="pt-BR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gestor para estimular, organizar e facilitar os trabalhos nessa área no estado  (REDE PARA RRD E MUDANÇAS CLIMÁTICAS/TRÌADE).</a:t>
            </a:r>
          </a:p>
          <a:p>
            <a:pPr marL="0" indent="0" algn="just">
              <a:lnSpc>
                <a:spcPct val="150000"/>
              </a:lnSpc>
            </a:pPr>
            <a:r>
              <a:rPr lang="pt-BR" sz="20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- Células </a:t>
            </a:r>
            <a:r>
              <a:rPr lang="pt-BR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Regionais do CEPED;</a:t>
            </a:r>
          </a:p>
        </p:txBody>
      </p:sp>
    </p:spTree>
    <p:extLst>
      <p:ext uri="{BB962C8B-B14F-4D97-AF65-F5344CB8AC3E}">
        <p14:creationId xmlns:p14="http://schemas.microsoft.com/office/powerpoint/2010/main" val="273130899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5"/>
          <p:cNvSpPr/>
          <p:nvPr/>
        </p:nvSpPr>
        <p:spPr>
          <a:xfrm>
            <a:off x="7400" y="310825"/>
            <a:ext cx="9144000" cy="584700"/>
          </a:xfrm>
          <a:prstGeom prst="rect">
            <a:avLst/>
          </a:prstGeom>
          <a:solidFill>
            <a:srgbClr val="CC412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endParaRPr sz="35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3" name="Google Shape;103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93749" y="156872"/>
            <a:ext cx="1278675" cy="1264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Imagem 15" descr="Lançamento do número emergencial 199 da Defesa Civil acontecerá nesta quinta-feira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7" r="3047" b="744"/>
          <a:stretch/>
        </p:blipFill>
        <p:spPr bwMode="auto">
          <a:xfrm>
            <a:off x="129897" y="97921"/>
            <a:ext cx="1420083" cy="93518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21" descr="C:\Users\ArthurFábio\Desktop\LOGOMARCA PROJETOS\CEPED OK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9806" y="25562"/>
            <a:ext cx="3636303" cy="1126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aixaDeTexto 7"/>
          <p:cNvSpPr txBox="1"/>
          <p:nvPr/>
        </p:nvSpPr>
        <p:spPr>
          <a:xfrm>
            <a:off x="5854770" y="2113422"/>
            <a:ext cx="367795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4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pt-BR" sz="4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pt-BR" sz="4400" b="1" dirty="0" smtClean="0">
                <a:solidFill>
                  <a:srgbClr val="C00000"/>
                </a:solidFill>
              </a:rPr>
              <a:t>TAC MPF</a:t>
            </a:r>
          </a:p>
          <a:p>
            <a:pPr algn="just">
              <a:lnSpc>
                <a:spcPct val="150000"/>
              </a:lnSpc>
            </a:pPr>
            <a:r>
              <a:rPr lang="pt-BR" sz="4400" b="1" dirty="0" smtClean="0">
                <a:solidFill>
                  <a:srgbClr val="C00000"/>
                </a:solidFill>
              </a:rPr>
              <a:t>  </a:t>
            </a:r>
            <a:endParaRPr lang="pt-BR" sz="4400" b="1" dirty="0">
              <a:solidFill>
                <a:srgbClr val="C00000"/>
              </a:solidFill>
            </a:endParaRPr>
          </a:p>
        </p:txBody>
      </p:sp>
      <p:pic>
        <p:nvPicPr>
          <p:cNvPr id="9" name="Imagem 8"/>
          <p:cNvPicPr/>
          <p:nvPr/>
        </p:nvPicPr>
        <p:blipFill rotWithShape="1">
          <a:blip r:embed="rId6"/>
          <a:srcRect l="39066" t="24959" r="11377" b="12530"/>
          <a:stretch/>
        </p:blipFill>
        <p:spPr bwMode="auto">
          <a:xfrm>
            <a:off x="214744" y="1320454"/>
            <a:ext cx="5798127" cy="374590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95733392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5"/>
          <p:cNvSpPr/>
          <p:nvPr/>
        </p:nvSpPr>
        <p:spPr>
          <a:xfrm>
            <a:off x="7400" y="310825"/>
            <a:ext cx="9144000" cy="584700"/>
          </a:xfrm>
          <a:prstGeom prst="rect">
            <a:avLst/>
          </a:prstGeom>
          <a:solidFill>
            <a:srgbClr val="CC412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endParaRPr sz="35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3" name="Google Shape;103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37617" y="109222"/>
            <a:ext cx="1278675" cy="1264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Imagem 15" descr="Lançamento do número emergencial 199 da Defesa Civil acontecerá nesta quinta-feira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7" r="3047" b="744"/>
          <a:stretch/>
        </p:blipFill>
        <p:spPr bwMode="auto">
          <a:xfrm>
            <a:off x="95262" y="118701"/>
            <a:ext cx="1420083" cy="93518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26" descr="C:\Users\ArthurFábio\Desktop\LOGOMARCA PROJETOS\REDE DE EDUC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915" y="1246008"/>
            <a:ext cx="1877363" cy="1812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C:\Users\ArthurFábio\Desktop\logo-ufu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0474" y="922118"/>
            <a:ext cx="2087562" cy="123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 descr="C:\Users\ArthurFábio\Desktop\LOLGO UNIPAM.jpe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7305" y="1803198"/>
            <a:ext cx="1993900" cy="100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C:\Users\ArthurFábio\Desktop\iftm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3339" y="1807149"/>
            <a:ext cx="1742061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 descr="C:\Users\ArthurFábio\Desktop\LOGO IFTM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3422" y="973136"/>
            <a:ext cx="1728333" cy="520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7" descr="C:\Users\ArthurFábio\Desktop\LOGOMARCA PROJETOS\FPM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8522" y="1537274"/>
            <a:ext cx="2209800" cy="103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 descr="C:\Users\ArthurFábio\Desktop\pilares_academia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065" y="3409335"/>
            <a:ext cx="2347829" cy="1241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3430025" y="3409335"/>
            <a:ext cx="24533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800" b="1" dirty="0" smtClean="0">
                <a:solidFill>
                  <a:srgbClr val="C00000"/>
                </a:solidFill>
              </a:rPr>
              <a:t>- LEI 12.608/12</a:t>
            </a:r>
          </a:p>
          <a:p>
            <a:endParaRPr lang="pt-BR" sz="1800" b="1" dirty="0" smtClean="0">
              <a:solidFill>
                <a:srgbClr val="C00000"/>
              </a:solidFill>
            </a:endParaRPr>
          </a:p>
          <a:p>
            <a:r>
              <a:rPr lang="pt-BR" sz="1800" b="1" dirty="0" smtClean="0">
                <a:solidFill>
                  <a:srgbClr val="C00000"/>
                </a:solidFill>
              </a:rPr>
              <a:t>- MARCO DE SENDAI</a:t>
            </a:r>
            <a:endParaRPr lang="pt-BR" sz="1800" b="1" dirty="0">
              <a:solidFill>
                <a:srgbClr val="C00000"/>
              </a:solidFill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1625835" y="332587"/>
            <a:ext cx="60617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 smtClean="0">
                <a:solidFill>
                  <a:schemeClr val="bg1"/>
                </a:solidFill>
              </a:rPr>
              <a:t>REDESASTRE</a:t>
            </a:r>
            <a:endParaRPr lang="pt-BR" sz="3200" b="1" dirty="0">
              <a:solidFill>
                <a:schemeClr val="bg1"/>
              </a:solidFill>
            </a:endParaRPr>
          </a:p>
        </p:txBody>
      </p:sp>
      <p:pic>
        <p:nvPicPr>
          <p:cNvPr id="15" name="Imagem 1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1" t="37672" r="32607" b="27621"/>
          <a:stretch>
            <a:fillRect/>
          </a:stretch>
        </p:blipFill>
        <p:spPr bwMode="auto">
          <a:xfrm>
            <a:off x="5543191" y="3058852"/>
            <a:ext cx="3600809" cy="163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956016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5"/>
          <p:cNvSpPr/>
          <p:nvPr/>
        </p:nvSpPr>
        <p:spPr>
          <a:xfrm>
            <a:off x="7400" y="310825"/>
            <a:ext cx="9144000" cy="584700"/>
          </a:xfrm>
          <a:prstGeom prst="rect">
            <a:avLst/>
          </a:prstGeom>
          <a:solidFill>
            <a:srgbClr val="CC412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endParaRPr sz="35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3" name="Google Shape;103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93749" y="156872"/>
            <a:ext cx="1278675" cy="1264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Imagem 15" descr="Lançamento do número emergencial 199 da Defesa Civil acontecerá nesta quinta-feira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7" r="3047" b="744"/>
          <a:stretch/>
        </p:blipFill>
        <p:spPr bwMode="auto">
          <a:xfrm>
            <a:off x="129897" y="97921"/>
            <a:ext cx="1420083" cy="93518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1417759" y="409396"/>
            <a:ext cx="63232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>
                <a:solidFill>
                  <a:schemeClr val="bg1"/>
                </a:solidFill>
              </a:rPr>
              <a:t>RISCO DE DESASTRE</a:t>
            </a:r>
            <a:endParaRPr lang="pt-BR" sz="2400" b="1" dirty="0">
              <a:solidFill>
                <a:schemeClr val="bg1"/>
              </a:solidFill>
            </a:endParaRPr>
          </a:p>
        </p:txBody>
      </p:sp>
      <p:pic>
        <p:nvPicPr>
          <p:cNvPr id="8" name="Espaço Reservado para Conteúdo 5"/>
          <p:cNvPicPr>
            <a:picLocks/>
          </p:cNvPicPr>
          <p:nvPr/>
        </p:nvPicPr>
        <p:blipFill rotWithShape="1">
          <a:blip r:embed="rId5"/>
          <a:srcRect l="39191" t="24959" r="11125" b="12755"/>
          <a:stretch/>
        </p:blipFill>
        <p:spPr bwMode="auto">
          <a:xfrm>
            <a:off x="1452101" y="1297423"/>
            <a:ext cx="6288940" cy="384607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21" descr="C:\Users\ArthurFábio\Desktop\LOGOMARCA PROJETOS\CEPED OK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9806" y="76902"/>
            <a:ext cx="3636303" cy="1126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78418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5"/>
          <p:cNvSpPr/>
          <p:nvPr/>
        </p:nvSpPr>
        <p:spPr>
          <a:xfrm>
            <a:off x="7400" y="310825"/>
            <a:ext cx="9144000" cy="584700"/>
          </a:xfrm>
          <a:prstGeom prst="rect">
            <a:avLst/>
          </a:prstGeom>
          <a:solidFill>
            <a:srgbClr val="CC412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3" name="Google Shape;103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88613" y="179708"/>
            <a:ext cx="1278675" cy="1264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Imagem 15" descr="Lançamento do número emergencial 199 da Defesa Civil acontecerá nesta quinta-feira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7" r="3047" b="744"/>
          <a:stretch/>
        </p:blipFill>
        <p:spPr bwMode="auto">
          <a:xfrm>
            <a:off x="129897" y="97921"/>
            <a:ext cx="1420083" cy="93518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1745673" y="411623"/>
            <a:ext cx="57691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 smtClean="0">
                <a:solidFill>
                  <a:schemeClr val="bg1"/>
                </a:solidFill>
              </a:rPr>
              <a:t>O QUE É A DEFESA CIVIL?</a:t>
            </a:r>
            <a:endParaRPr lang="pt-BR" sz="2000" b="1" dirty="0">
              <a:solidFill>
                <a:schemeClr val="bg1"/>
              </a:solidFill>
            </a:endParaRPr>
          </a:p>
        </p:txBody>
      </p:sp>
      <p:sp>
        <p:nvSpPr>
          <p:cNvPr id="7" name="CaixaDeTexto 1"/>
          <p:cNvSpPr txBox="1">
            <a:spLocks noChangeArrowheads="1"/>
          </p:cNvSpPr>
          <p:nvPr/>
        </p:nvSpPr>
        <p:spPr bwMode="auto">
          <a:xfrm>
            <a:off x="907473" y="0"/>
            <a:ext cx="7149418" cy="4847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150000"/>
              </a:lnSpc>
            </a:pPr>
            <a:endParaRPr lang="pt-BR" sz="1400" b="1" dirty="0">
              <a:latin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endParaRPr lang="pt-BR" b="1" dirty="0"/>
          </a:p>
          <a:p>
            <a:pPr algn="ctr">
              <a:lnSpc>
                <a:spcPct val="150000"/>
              </a:lnSpc>
            </a:pPr>
            <a:endParaRPr lang="pt-BR" b="1" dirty="0"/>
          </a:p>
          <a:p>
            <a:pPr algn="just">
              <a:lnSpc>
                <a:spcPct val="150000"/>
              </a:lnSpc>
            </a:pPr>
            <a:r>
              <a:rPr lang="pt-BR" b="1" dirty="0">
                <a:latin typeface="Arial" panose="020B0604020202020204" pitchFamily="34" charset="0"/>
              </a:rPr>
              <a:t>É o conjunto de ações preventivas, de socorro, assistenciais e reconstrutivas destinadas a evitar ou minimizar os desastres naturais e os incidentes tecnológicos, preservar o moral da população e restabelecer a normalidade social. (ONU)</a:t>
            </a:r>
            <a:endParaRPr lang="pt-BR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734463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5"/>
          <p:cNvSpPr/>
          <p:nvPr/>
        </p:nvSpPr>
        <p:spPr>
          <a:xfrm>
            <a:off x="7400" y="310825"/>
            <a:ext cx="9144000" cy="584700"/>
          </a:xfrm>
          <a:prstGeom prst="rect">
            <a:avLst/>
          </a:prstGeom>
          <a:solidFill>
            <a:srgbClr val="CC412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endParaRPr sz="3500" b="0" i="0" u="none" strike="noStrike" cap="none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3" name="Google Shape;103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18438" y="73747"/>
            <a:ext cx="1278675" cy="1264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Imagem 15" descr="Lançamento do número emergencial 199 da Defesa Civil acontecerá nesta quinta-feira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7" r="3047" b="744"/>
          <a:stretch/>
        </p:blipFill>
        <p:spPr bwMode="auto">
          <a:xfrm>
            <a:off x="67554" y="97921"/>
            <a:ext cx="1420083" cy="93518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Imagem 4"/>
          <p:cNvPicPr/>
          <p:nvPr/>
        </p:nvPicPr>
        <p:blipFill rotWithShape="1">
          <a:blip r:embed="rId5"/>
          <a:srcRect l="39571" t="24285" r="11505" b="11406"/>
          <a:stretch/>
        </p:blipFill>
        <p:spPr bwMode="auto">
          <a:xfrm>
            <a:off x="129897" y="1246008"/>
            <a:ext cx="5300014" cy="389749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2429924" y="291869"/>
            <a:ext cx="56723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 smtClean="0">
                <a:solidFill>
                  <a:schemeClr val="bg1"/>
                </a:solidFill>
              </a:rPr>
              <a:t>PLANO INTEGRADO DE INCÊNDIOS </a:t>
            </a:r>
            <a:r>
              <a:rPr lang="pt-BR" sz="1600" b="1" dirty="0" smtClean="0">
                <a:solidFill>
                  <a:schemeClr val="bg1"/>
                </a:solidFill>
              </a:rPr>
              <a:t>RURAIS</a:t>
            </a:r>
          </a:p>
          <a:p>
            <a:r>
              <a:rPr lang="pt-BR" sz="1600" b="1" dirty="0" smtClean="0">
                <a:solidFill>
                  <a:schemeClr val="bg1"/>
                </a:solidFill>
              </a:rPr>
              <a:t>PLANO DE EMERGÊNCIA PLUVIOMÉTRICA</a:t>
            </a:r>
            <a:endParaRPr lang="pt-BR" sz="1600" b="1" dirty="0">
              <a:solidFill>
                <a:schemeClr val="bg1"/>
              </a:solidFill>
            </a:endParaRPr>
          </a:p>
        </p:txBody>
      </p:sp>
      <p:pic>
        <p:nvPicPr>
          <p:cNvPr id="7" name="Imagem 6"/>
          <p:cNvPicPr/>
          <p:nvPr/>
        </p:nvPicPr>
        <p:blipFill rotWithShape="1">
          <a:blip r:embed="rId6"/>
          <a:srcRect l="39697" t="25409" r="11524" b="11493"/>
          <a:stretch/>
        </p:blipFill>
        <p:spPr bwMode="auto">
          <a:xfrm>
            <a:off x="5575383" y="1574875"/>
            <a:ext cx="3416218" cy="309649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632481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5"/>
          <p:cNvSpPr/>
          <p:nvPr/>
        </p:nvSpPr>
        <p:spPr>
          <a:xfrm>
            <a:off x="7400" y="310825"/>
            <a:ext cx="9144000" cy="584700"/>
          </a:xfrm>
          <a:prstGeom prst="rect">
            <a:avLst/>
          </a:prstGeom>
          <a:solidFill>
            <a:srgbClr val="CC412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endParaRPr sz="35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3" name="Google Shape;103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04586" y="97921"/>
            <a:ext cx="1278675" cy="1264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Imagem 15" descr="Lançamento do número emergencial 199 da Defesa Civil acontecerá nesta quinta-feira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7" r="3047" b="744"/>
          <a:stretch/>
        </p:blipFill>
        <p:spPr bwMode="auto">
          <a:xfrm>
            <a:off x="129897" y="135583"/>
            <a:ext cx="1420083" cy="93518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6726" y="1376395"/>
            <a:ext cx="2501115" cy="2505117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51727" y="1613909"/>
            <a:ext cx="2706196" cy="2282028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0007" y="1361971"/>
            <a:ext cx="2962833" cy="2533966"/>
          </a:xfrm>
          <a:prstGeom prst="rect">
            <a:avLst/>
          </a:prstGeom>
        </p:spPr>
      </p:pic>
      <p:sp>
        <p:nvSpPr>
          <p:cNvPr id="2" name="CaixaDeTexto 1"/>
          <p:cNvSpPr txBox="1"/>
          <p:nvPr/>
        </p:nvSpPr>
        <p:spPr>
          <a:xfrm>
            <a:off x="2957946" y="387730"/>
            <a:ext cx="405245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 smtClean="0">
                <a:solidFill>
                  <a:schemeClr val="bg1"/>
                </a:solidFill>
              </a:rPr>
              <a:t>AJUDA HUMANITÁRIA</a:t>
            </a:r>
            <a:endParaRPr lang="pt-BR" sz="2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4462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5"/>
          <p:cNvSpPr/>
          <p:nvPr/>
        </p:nvSpPr>
        <p:spPr>
          <a:xfrm>
            <a:off x="7400" y="310825"/>
            <a:ext cx="9144000" cy="584700"/>
          </a:xfrm>
          <a:prstGeom prst="rect">
            <a:avLst/>
          </a:prstGeom>
          <a:solidFill>
            <a:srgbClr val="CC412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endParaRPr sz="35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3" name="Google Shape;103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93749" y="156872"/>
            <a:ext cx="1278675" cy="1264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Imagem 15" descr="Lançamento do número emergencial 199 da Defesa Civil acontecerá nesta quinta-feira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7" r="3047" b="744"/>
          <a:stretch/>
        </p:blipFill>
        <p:spPr bwMode="auto">
          <a:xfrm>
            <a:off x="129897" y="97921"/>
            <a:ext cx="1420083" cy="93518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1745673" y="310750"/>
            <a:ext cx="5769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 smtClean="0">
                <a:solidFill>
                  <a:schemeClr val="bg1"/>
                </a:solidFill>
              </a:rPr>
              <a:t>AÇÕES PARA GESTÃO DE DESASTRES – MONITORAMENTO DRONES</a:t>
            </a:r>
            <a:endParaRPr lang="pt-BR" sz="1600" b="1" dirty="0">
              <a:solidFill>
                <a:schemeClr val="bg1"/>
              </a:solidFill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9327" y="1246008"/>
            <a:ext cx="3083141" cy="2313215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91956" y="1246009"/>
            <a:ext cx="3073150" cy="2313214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54595" y="1510047"/>
            <a:ext cx="2396074" cy="2049176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3291" y="3660183"/>
            <a:ext cx="3980205" cy="1435894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1802" y="3660183"/>
            <a:ext cx="3565586" cy="1407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89014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5"/>
          <p:cNvSpPr/>
          <p:nvPr/>
        </p:nvSpPr>
        <p:spPr>
          <a:xfrm>
            <a:off x="7400" y="310825"/>
            <a:ext cx="9144000" cy="584700"/>
          </a:xfrm>
          <a:prstGeom prst="rect">
            <a:avLst/>
          </a:prstGeom>
          <a:solidFill>
            <a:srgbClr val="CC412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endParaRPr sz="35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3" name="Google Shape;103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93749" y="156872"/>
            <a:ext cx="1278675" cy="1264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Imagem 15" descr="Lançamento do número emergencial 199 da Defesa Civil acontecerá nesta quinta-feira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7" r="3047" b="744"/>
          <a:stretch/>
        </p:blipFill>
        <p:spPr bwMode="auto">
          <a:xfrm>
            <a:off x="129897" y="97921"/>
            <a:ext cx="1420083" cy="93518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5597" y="1420921"/>
            <a:ext cx="2146878" cy="3362809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20274" y="1420920"/>
            <a:ext cx="2392837" cy="3362809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78003" y="1441079"/>
            <a:ext cx="2555083" cy="3342650"/>
          </a:xfrm>
          <a:prstGeom prst="rect">
            <a:avLst/>
          </a:prstGeom>
        </p:spPr>
      </p:pic>
      <p:sp>
        <p:nvSpPr>
          <p:cNvPr id="2" name="CaixaDeTexto 1"/>
          <p:cNvSpPr txBox="1"/>
          <p:nvPr/>
        </p:nvSpPr>
        <p:spPr>
          <a:xfrm>
            <a:off x="1947117" y="410317"/>
            <a:ext cx="5746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800" b="1" dirty="0" smtClean="0">
                <a:solidFill>
                  <a:schemeClr val="bg1"/>
                </a:solidFill>
              </a:rPr>
              <a:t>MONITORAMENTO RÉGUAS LINIMÉTRICAS</a:t>
            </a:r>
            <a:endParaRPr lang="pt-BR" sz="1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252042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5"/>
          <p:cNvSpPr/>
          <p:nvPr/>
        </p:nvSpPr>
        <p:spPr>
          <a:xfrm>
            <a:off x="7400" y="310825"/>
            <a:ext cx="9144000" cy="584700"/>
          </a:xfrm>
          <a:prstGeom prst="rect">
            <a:avLst/>
          </a:prstGeom>
          <a:solidFill>
            <a:srgbClr val="CC412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endParaRPr sz="35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3" name="Google Shape;103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65325" y="108149"/>
            <a:ext cx="1278675" cy="1264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Imagem 15" descr="Lançamento do número emergencial 199 da Defesa Civil acontecerá nesta quinta-feira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7" r="3047" b="744"/>
          <a:stretch/>
        </p:blipFill>
        <p:spPr bwMode="auto">
          <a:xfrm>
            <a:off x="48757" y="114295"/>
            <a:ext cx="1420083" cy="93518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170" y="1420922"/>
            <a:ext cx="2613311" cy="2941179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69761" y="1049478"/>
            <a:ext cx="2330854" cy="3780242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79452" y="1753736"/>
            <a:ext cx="3871948" cy="2371726"/>
          </a:xfrm>
          <a:prstGeom prst="rect">
            <a:avLst/>
          </a:prstGeom>
        </p:spPr>
      </p:pic>
      <p:sp>
        <p:nvSpPr>
          <p:cNvPr id="2" name="CaixaDeTexto 1"/>
          <p:cNvSpPr txBox="1"/>
          <p:nvPr/>
        </p:nvSpPr>
        <p:spPr>
          <a:xfrm>
            <a:off x="1468840" y="435707"/>
            <a:ext cx="64938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800" b="1" dirty="0" smtClean="0">
                <a:solidFill>
                  <a:schemeClr val="bg1"/>
                </a:solidFill>
              </a:rPr>
              <a:t>ALERTA PRECOCE E INFORME DE DADOS CLIMÁTICOS</a:t>
            </a:r>
            <a:endParaRPr lang="pt-BR" sz="1800" b="1" dirty="0">
              <a:solidFill>
                <a:schemeClr val="bg1"/>
              </a:solidFill>
            </a:endParaRPr>
          </a:p>
        </p:txBody>
      </p:sp>
      <p:pic>
        <p:nvPicPr>
          <p:cNvPr id="9" name="Picture 21" descr="C:\Users\ArthurFábio\Desktop\LOGOMARCA PROJETOS\CEPED OK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990" y="4362101"/>
            <a:ext cx="2389632" cy="554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230737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5"/>
          <p:cNvSpPr/>
          <p:nvPr/>
        </p:nvSpPr>
        <p:spPr>
          <a:xfrm>
            <a:off x="7400" y="310825"/>
            <a:ext cx="9144000" cy="584700"/>
          </a:xfrm>
          <a:prstGeom prst="rect">
            <a:avLst/>
          </a:prstGeom>
          <a:solidFill>
            <a:srgbClr val="CC412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endParaRPr sz="35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3" name="Google Shape;103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93749" y="156872"/>
            <a:ext cx="1278675" cy="1264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Imagem 15" descr="Lançamento do número emergencial 199 da Defesa Civil acontecerá nesta quinta-feira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7" r="3047" b="744"/>
          <a:stretch/>
        </p:blipFill>
        <p:spPr bwMode="auto">
          <a:xfrm>
            <a:off x="129897" y="97921"/>
            <a:ext cx="1420083" cy="93518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432" y="1246008"/>
            <a:ext cx="3600450" cy="3600450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7675" y="1368503"/>
            <a:ext cx="3821906" cy="3355460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2514600" y="449286"/>
            <a:ext cx="56578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AVISOS E INFORMATIVOS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9126743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5"/>
          <p:cNvSpPr/>
          <p:nvPr/>
        </p:nvSpPr>
        <p:spPr>
          <a:xfrm>
            <a:off x="7400" y="310825"/>
            <a:ext cx="9144000" cy="584700"/>
          </a:xfrm>
          <a:prstGeom prst="rect">
            <a:avLst/>
          </a:prstGeom>
          <a:solidFill>
            <a:srgbClr val="CC412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endParaRPr sz="35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3" name="Google Shape;103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93749" y="156872"/>
            <a:ext cx="1278675" cy="1264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Imagem 15" descr="Lançamento do número emergencial 199 da Defesa Civil acontecerá nesta quinta-feira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7" r="3047" b="744"/>
          <a:stretch/>
        </p:blipFill>
        <p:spPr bwMode="auto">
          <a:xfrm>
            <a:off x="129897" y="97921"/>
            <a:ext cx="1420083" cy="93518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028" y="1161847"/>
            <a:ext cx="2856062" cy="2013343"/>
          </a:xfrm>
          <a:prstGeom prst="rect">
            <a:avLst/>
          </a:prstGeom>
        </p:spPr>
      </p:pic>
      <p:sp>
        <p:nvSpPr>
          <p:cNvPr id="2" name="CaixaDeTexto 1"/>
          <p:cNvSpPr txBox="1"/>
          <p:nvPr/>
        </p:nvSpPr>
        <p:spPr>
          <a:xfrm>
            <a:off x="1672477" y="380846"/>
            <a:ext cx="60980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800" b="1" dirty="0" smtClean="0">
                <a:solidFill>
                  <a:schemeClr val="bg1"/>
                </a:solidFill>
              </a:rPr>
              <a:t>PREPARAÇÃO - MAPEAMENTOS ÁREAS DE RISCO</a:t>
            </a:r>
            <a:endParaRPr lang="pt-BR" sz="1800" b="1" dirty="0">
              <a:solidFill>
                <a:schemeClr val="bg1"/>
              </a:solidFill>
            </a:endParaRP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96921" y="1234488"/>
            <a:ext cx="3173647" cy="1868059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2637" y="3240941"/>
            <a:ext cx="2503655" cy="1770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13379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5"/>
          <p:cNvSpPr/>
          <p:nvPr/>
        </p:nvSpPr>
        <p:spPr>
          <a:xfrm>
            <a:off x="7400" y="310825"/>
            <a:ext cx="9144000" cy="584700"/>
          </a:xfrm>
          <a:prstGeom prst="rect">
            <a:avLst/>
          </a:prstGeom>
          <a:solidFill>
            <a:srgbClr val="CC412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endParaRPr sz="35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3" name="Google Shape;103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65325" y="148667"/>
            <a:ext cx="1278675" cy="1264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Imagem 15" descr="Lançamento do número emergencial 199 da Defesa Civil acontecerá nesta quinta-feira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7" r="3047" b="744"/>
          <a:stretch/>
        </p:blipFill>
        <p:spPr bwMode="auto">
          <a:xfrm>
            <a:off x="7400" y="128697"/>
            <a:ext cx="1420083" cy="93518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8555" y="1129145"/>
            <a:ext cx="6105918" cy="3851564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1633286" y="427011"/>
            <a:ext cx="69796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 smtClean="0">
                <a:solidFill>
                  <a:schemeClr val="bg1"/>
                </a:solidFill>
              </a:rPr>
              <a:t>TREINAMENTO NAC NUDECS – VOLUNTÁRIOS DEFESA CIVL</a:t>
            </a:r>
            <a:endParaRPr lang="pt-BR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704948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5"/>
          <p:cNvSpPr/>
          <p:nvPr/>
        </p:nvSpPr>
        <p:spPr>
          <a:xfrm>
            <a:off x="7400" y="310825"/>
            <a:ext cx="9144000" cy="584700"/>
          </a:xfrm>
          <a:prstGeom prst="rect">
            <a:avLst/>
          </a:prstGeom>
          <a:solidFill>
            <a:srgbClr val="CC412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endParaRPr sz="35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3" name="Google Shape;103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65325" y="148667"/>
            <a:ext cx="1278675" cy="1264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Imagem 15" descr="Lançamento do número emergencial 199 da Defesa Civil acontecerá nesta quinta-feira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7" r="3047" b="744"/>
          <a:stretch/>
        </p:blipFill>
        <p:spPr bwMode="auto">
          <a:xfrm>
            <a:off x="7400" y="128697"/>
            <a:ext cx="1420083" cy="93518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1633286" y="427011"/>
            <a:ext cx="69796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 smtClean="0">
                <a:solidFill>
                  <a:schemeClr val="bg1"/>
                </a:solidFill>
              </a:rPr>
              <a:t>OPERÃÇÃO ALERTA VERDE</a:t>
            </a:r>
            <a:endParaRPr lang="pt-BR" sz="2000" b="1" dirty="0">
              <a:solidFill>
                <a:schemeClr val="bg1"/>
              </a:solidFill>
            </a:endParaRPr>
          </a:p>
        </p:txBody>
      </p:sp>
      <p:pic>
        <p:nvPicPr>
          <p:cNvPr id="12" name="object 10">
            <a:extLst>
              <a:ext uri="{FF2B5EF4-FFF2-40B4-BE49-F238E27FC236}">
                <a16:creationId xmlns:a16="http://schemas.microsoft.com/office/drawing/2014/main" xmlns="" id="{B7F0FC17-8892-5469-DA20-174D434D59F0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1848" y="1246008"/>
            <a:ext cx="3808206" cy="3532998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xmlns="" id="{486D1CF5-6FE6-61F7-63A2-867162BCD1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84072" y="1412717"/>
            <a:ext cx="4060961" cy="2514600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4059382" y="4107874"/>
            <a:ext cx="5092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/>
              <a:t>REALIZAÇÃO DE PALESTRAS NAS COMUNIDADES RURAIS</a:t>
            </a:r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402742947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5"/>
          <p:cNvSpPr/>
          <p:nvPr/>
        </p:nvSpPr>
        <p:spPr>
          <a:xfrm>
            <a:off x="7400" y="310825"/>
            <a:ext cx="9144000" cy="584700"/>
          </a:xfrm>
          <a:prstGeom prst="rect">
            <a:avLst/>
          </a:prstGeom>
          <a:solidFill>
            <a:srgbClr val="CC412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endParaRPr sz="35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3" name="Google Shape;103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65325" y="148667"/>
            <a:ext cx="1278675" cy="1264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Imagem 15" descr="Lançamento do número emergencial 199 da Defesa Civil acontecerá nesta quinta-feira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7" r="3047" b="744"/>
          <a:stretch/>
        </p:blipFill>
        <p:spPr bwMode="auto">
          <a:xfrm>
            <a:off x="7400" y="128697"/>
            <a:ext cx="1420083" cy="93518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1633286" y="427011"/>
            <a:ext cx="69796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 smtClean="0">
                <a:solidFill>
                  <a:schemeClr val="bg1"/>
                </a:solidFill>
              </a:rPr>
              <a:t>OPERÃÇÃO ALERTA VERDE</a:t>
            </a:r>
            <a:endParaRPr lang="pt-BR" sz="2000" b="1" dirty="0">
              <a:solidFill>
                <a:schemeClr val="bg1"/>
              </a:solidFill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4059382" y="4107874"/>
            <a:ext cx="50920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/>
              <a:t>REALIZAÇÃO DE PALESTRAS NAS ESCOLAS RURAIS</a:t>
            </a:r>
            <a:endParaRPr lang="pt-BR" b="1" dirty="0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xmlns="" id="{D8457B82-C8A1-335F-AEAB-4A062CAEBC2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5690" y="1731165"/>
            <a:ext cx="4060961" cy="1859517"/>
          </a:xfrm>
          <a:prstGeom prst="rect">
            <a:avLst/>
          </a:prstGeom>
        </p:spPr>
      </p:pic>
      <p:pic>
        <p:nvPicPr>
          <p:cNvPr id="10" name="object 12">
            <a:extLst>
              <a:ext uri="{FF2B5EF4-FFF2-40B4-BE49-F238E27FC236}">
                <a16:creationId xmlns:a16="http://schemas.microsoft.com/office/drawing/2014/main" xmlns="" id="{87792C1E-2EA4-B191-6888-DA52214919FF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04593" y="1327423"/>
            <a:ext cx="2657385" cy="2667000"/>
          </a:xfrm>
          <a:prstGeom prst="rect">
            <a:avLst/>
          </a:prstGeom>
        </p:spPr>
      </p:pic>
      <p:sp>
        <p:nvSpPr>
          <p:cNvPr id="2" name="CaixaDeTexto 1"/>
          <p:cNvSpPr txBox="1"/>
          <p:nvPr/>
        </p:nvSpPr>
        <p:spPr>
          <a:xfrm>
            <a:off x="367146" y="4107874"/>
            <a:ext cx="2667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/>
              <a:t>MONITORAMENTOS COM DRONES NAS ÁREAS DE RISCO DE INCÊNDIOS FLORESTAIS</a:t>
            </a:r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24051796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5"/>
          <p:cNvSpPr/>
          <p:nvPr/>
        </p:nvSpPr>
        <p:spPr>
          <a:xfrm>
            <a:off x="7400" y="310825"/>
            <a:ext cx="9144000" cy="584700"/>
          </a:xfrm>
          <a:prstGeom prst="rect">
            <a:avLst/>
          </a:prstGeom>
          <a:solidFill>
            <a:srgbClr val="CC412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endParaRPr sz="35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3" name="Google Shape;103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93749" y="156872"/>
            <a:ext cx="1278675" cy="1264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Imagem 15" descr="Lançamento do número emergencial 199 da Defesa Civil acontecerá nesta quinta-feira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7" r="3047" b="744"/>
          <a:stretch/>
        </p:blipFill>
        <p:spPr bwMode="auto">
          <a:xfrm>
            <a:off x="129897" y="97921"/>
            <a:ext cx="1420083" cy="93518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1417759" y="409396"/>
            <a:ext cx="63232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>
                <a:solidFill>
                  <a:schemeClr val="bg1"/>
                </a:solidFill>
              </a:rPr>
              <a:t>CICLO COMPLETO PDC - INTEGRAÇÃO</a:t>
            </a:r>
            <a:endParaRPr lang="pt-BR" sz="2400" b="1" dirty="0">
              <a:solidFill>
                <a:schemeClr val="bg1"/>
              </a:solidFill>
            </a:endParaRPr>
          </a:p>
        </p:txBody>
      </p:sp>
      <p:pic>
        <p:nvPicPr>
          <p:cNvPr id="7" name="Imagem 1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67" t="5962" r="33334" b="46359"/>
          <a:stretch>
            <a:fillRect/>
          </a:stretch>
        </p:blipFill>
        <p:spPr bwMode="auto">
          <a:xfrm>
            <a:off x="116043" y="1495029"/>
            <a:ext cx="4340027" cy="2845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m 1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61" t="19637" r="32478" b="6844"/>
          <a:stretch>
            <a:fillRect/>
          </a:stretch>
        </p:blipFill>
        <p:spPr bwMode="auto">
          <a:xfrm>
            <a:off x="4469924" y="1420922"/>
            <a:ext cx="4234925" cy="309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097573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5"/>
          <p:cNvSpPr/>
          <p:nvPr/>
        </p:nvSpPr>
        <p:spPr>
          <a:xfrm>
            <a:off x="7400" y="310825"/>
            <a:ext cx="9144000" cy="584700"/>
          </a:xfrm>
          <a:prstGeom prst="rect">
            <a:avLst/>
          </a:prstGeom>
          <a:solidFill>
            <a:srgbClr val="CC412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endParaRPr sz="35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3" name="Google Shape;103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65325" y="148667"/>
            <a:ext cx="1278675" cy="1264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Imagem 15" descr="Lançamento do número emergencial 199 da Defesa Civil acontecerá nesta quinta-feira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7" r="3047" b="744"/>
          <a:stretch/>
        </p:blipFill>
        <p:spPr bwMode="auto">
          <a:xfrm>
            <a:off x="7400" y="128697"/>
            <a:ext cx="1420083" cy="93518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1633286" y="427011"/>
            <a:ext cx="69796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 smtClean="0">
                <a:solidFill>
                  <a:schemeClr val="bg1"/>
                </a:solidFill>
              </a:rPr>
              <a:t>PREVENÇÃO E PREPARAÇÃO</a:t>
            </a:r>
            <a:endParaRPr lang="pt-BR" sz="2000" b="1" dirty="0">
              <a:solidFill>
                <a:schemeClr val="bg1"/>
              </a:solidFill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4059382" y="4107874"/>
            <a:ext cx="50920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/>
              <a:t>REALIZAÇÃO DE PALESTRAS NAS ESCOLAS RURAIS</a:t>
            </a:r>
            <a:endParaRPr lang="pt-BR" b="1" dirty="0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xmlns="" id="{D8457B82-C8A1-335F-AEAB-4A062CAEBC2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5690" y="1731165"/>
            <a:ext cx="4060961" cy="1859517"/>
          </a:xfrm>
          <a:prstGeom prst="rect">
            <a:avLst/>
          </a:prstGeom>
        </p:spPr>
      </p:pic>
      <p:pic>
        <p:nvPicPr>
          <p:cNvPr id="10" name="object 12">
            <a:extLst>
              <a:ext uri="{FF2B5EF4-FFF2-40B4-BE49-F238E27FC236}">
                <a16:creationId xmlns:a16="http://schemas.microsoft.com/office/drawing/2014/main" xmlns="" id="{87792C1E-2EA4-B191-6888-DA52214919FF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04593" y="1327423"/>
            <a:ext cx="2657385" cy="2667000"/>
          </a:xfrm>
          <a:prstGeom prst="rect">
            <a:avLst/>
          </a:prstGeom>
        </p:spPr>
      </p:pic>
      <p:sp>
        <p:nvSpPr>
          <p:cNvPr id="2" name="CaixaDeTexto 1"/>
          <p:cNvSpPr txBox="1"/>
          <p:nvPr/>
        </p:nvSpPr>
        <p:spPr>
          <a:xfrm>
            <a:off x="367146" y="4107874"/>
            <a:ext cx="2667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/>
              <a:t>MONITORAMENTOS COM DRONES NAS ÁREAS DE RISCO DE INCÊNDIOS FLORESTAIS</a:t>
            </a:r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402790643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5"/>
          <p:cNvSpPr/>
          <p:nvPr/>
        </p:nvSpPr>
        <p:spPr>
          <a:xfrm>
            <a:off x="7400" y="310825"/>
            <a:ext cx="9144000" cy="584700"/>
          </a:xfrm>
          <a:prstGeom prst="rect">
            <a:avLst/>
          </a:prstGeom>
          <a:solidFill>
            <a:srgbClr val="CC412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endParaRPr sz="35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3" name="Google Shape;103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65325" y="148667"/>
            <a:ext cx="1278675" cy="1264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Imagem 15" descr="Lançamento do número emergencial 199 da Defesa Civil acontecerá nesta quinta-feira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7" r="3047" b="744"/>
          <a:stretch/>
        </p:blipFill>
        <p:spPr bwMode="auto">
          <a:xfrm>
            <a:off x="7400" y="128697"/>
            <a:ext cx="1420083" cy="93518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1633286" y="427011"/>
            <a:ext cx="69796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 smtClean="0">
                <a:solidFill>
                  <a:schemeClr val="bg1"/>
                </a:solidFill>
              </a:rPr>
              <a:t>PREPARAÇÃO</a:t>
            </a:r>
            <a:endParaRPr lang="pt-BR" sz="2000" b="1" dirty="0">
              <a:solidFill>
                <a:schemeClr val="bg1"/>
              </a:solidFill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4378037" y="3955474"/>
            <a:ext cx="5092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/>
              <a:t>GEOPROCESSAMENTO E ÁREAS DE CALOR DE INCÊNDIOS EM LOTES VAGOS</a:t>
            </a:r>
            <a:endParaRPr lang="pt-BR" b="1" dirty="0"/>
          </a:p>
        </p:txBody>
      </p:sp>
      <p:sp>
        <p:nvSpPr>
          <p:cNvPr id="2" name="CaixaDeTexto 1"/>
          <p:cNvSpPr txBox="1"/>
          <p:nvPr/>
        </p:nvSpPr>
        <p:spPr>
          <a:xfrm>
            <a:off x="477983" y="4107874"/>
            <a:ext cx="2667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/>
              <a:t>TREINAMENTO COM AS DEFESA CIVIS MUNICIPAIS</a:t>
            </a:r>
            <a:endParaRPr lang="pt-BR" b="1" dirty="0"/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xmlns="" id="{ED7648C7-1D3A-7781-DC2B-F424CF4845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8347" y="1242497"/>
            <a:ext cx="3735617" cy="2509613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xmlns="" id="{B7C1297D-DD7C-F874-3760-F3DF17A144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97383" y="1412717"/>
            <a:ext cx="4616015" cy="2197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04019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5"/>
          <p:cNvSpPr/>
          <p:nvPr/>
        </p:nvSpPr>
        <p:spPr>
          <a:xfrm>
            <a:off x="7400" y="310825"/>
            <a:ext cx="9144000" cy="584700"/>
          </a:xfrm>
          <a:prstGeom prst="rect">
            <a:avLst/>
          </a:prstGeom>
          <a:solidFill>
            <a:srgbClr val="CC412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endParaRPr sz="35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3" name="Google Shape;103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32291" y="87601"/>
            <a:ext cx="1278675" cy="1264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Imagem 15" descr="Lançamento do número emergencial 199 da Defesa Civil acontecerá nesta quinta-feira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7" r="3047" b="744"/>
          <a:stretch/>
        </p:blipFill>
        <p:spPr bwMode="auto">
          <a:xfrm>
            <a:off x="74481" y="97921"/>
            <a:ext cx="1420083" cy="93518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2947099" y="336010"/>
            <a:ext cx="67766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 smtClean="0">
                <a:solidFill>
                  <a:schemeClr val="bg1"/>
                </a:solidFill>
              </a:rPr>
              <a:t>BOAS PRÁTICAS</a:t>
            </a:r>
            <a:endParaRPr lang="pt-BR" sz="2800" b="1" dirty="0">
              <a:solidFill>
                <a:schemeClr val="bg1"/>
              </a:solidFill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923781" y="2092036"/>
            <a:ext cx="7120521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200" b="1" dirty="0" smtClean="0">
                <a:solidFill>
                  <a:schemeClr val="accent1"/>
                </a:solidFill>
              </a:rPr>
              <a:t>GESTÃO DO  DESASTRE</a:t>
            </a:r>
            <a:endParaRPr lang="pt-BR" sz="52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541315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5"/>
          <p:cNvSpPr/>
          <p:nvPr/>
        </p:nvSpPr>
        <p:spPr>
          <a:xfrm>
            <a:off x="7400" y="310825"/>
            <a:ext cx="9144000" cy="584700"/>
          </a:xfrm>
          <a:prstGeom prst="rect">
            <a:avLst/>
          </a:prstGeom>
          <a:solidFill>
            <a:srgbClr val="CC412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endParaRPr sz="3500" b="0" i="0" u="none" strike="noStrike" cap="none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3" name="Google Shape;103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18438" y="73747"/>
            <a:ext cx="1278675" cy="1264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Imagem 15" descr="Lançamento do número emergencial 199 da Defesa Civil acontecerá nesta quinta-feira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7" r="3047" b="744"/>
          <a:stretch/>
        </p:blipFill>
        <p:spPr bwMode="auto">
          <a:xfrm>
            <a:off x="67554" y="97921"/>
            <a:ext cx="1420083" cy="93518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Imagem 4"/>
          <p:cNvPicPr/>
          <p:nvPr/>
        </p:nvPicPr>
        <p:blipFill rotWithShape="1">
          <a:blip r:embed="rId5"/>
          <a:srcRect l="39571" t="24285" r="11505" b="11406"/>
          <a:stretch/>
        </p:blipFill>
        <p:spPr bwMode="auto">
          <a:xfrm>
            <a:off x="129897" y="1246008"/>
            <a:ext cx="5300014" cy="389749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2429924" y="291869"/>
            <a:ext cx="56723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 smtClean="0">
                <a:solidFill>
                  <a:schemeClr val="bg1"/>
                </a:solidFill>
              </a:rPr>
              <a:t>PLANO INTEGRADO DE INCÊNDIOS </a:t>
            </a:r>
            <a:r>
              <a:rPr lang="pt-BR" sz="1600" b="1" dirty="0" smtClean="0">
                <a:solidFill>
                  <a:schemeClr val="bg1"/>
                </a:solidFill>
              </a:rPr>
              <a:t>RURAIS</a:t>
            </a:r>
          </a:p>
          <a:p>
            <a:r>
              <a:rPr lang="pt-BR" sz="1600" b="1" dirty="0" smtClean="0">
                <a:solidFill>
                  <a:schemeClr val="bg1"/>
                </a:solidFill>
              </a:rPr>
              <a:t>PLANO DE EMERGÊNCIA PLUVIOMÉTRICA</a:t>
            </a:r>
            <a:endParaRPr lang="pt-BR" sz="1600" b="1" dirty="0">
              <a:solidFill>
                <a:schemeClr val="bg1"/>
              </a:solidFill>
            </a:endParaRPr>
          </a:p>
        </p:txBody>
      </p:sp>
      <p:pic>
        <p:nvPicPr>
          <p:cNvPr id="7" name="Imagem 6"/>
          <p:cNvPicPr/>
          <p:nvPr/>
        </p:nvPicPr>
        <p:blipFill rotWithShape="1">
          <a:blip r:embed="rId6"/>
          <a:srcRect l="39697" t="25409" r="11524" b="11493"/>
          <a:stretch/>
        </p:blipFill>
        <p:spPr bwMode="auto">
          <a:xfrm>
            <a:off x="5575383" y="1574875"/>
            <a:ext cx="3416218" cy="309649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98680071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5"/>
          <p:cNvSpPr/>
          <p:nvPr/>
        </p:nvSpPr>
        <p:spPr>
          <a:xfrm>
            <a:off x="7400" y="310825"/>
            <a:ext cx="9144000" cy="584700"/>
          </a:xfrm>
          <a:prstGeom prst="rect">
            <a:avLst/>
          </a:prstGeom>
          <a:solidFill>
            <a:srgbClr val="CC412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3" name="Google Shape;103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86256" y="98423"/>
            <a:ext cx="1278675" cy="1264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Imagem 15" descr="Lançamento do número emergencial 199 da Defesa Civil acontecerá nesta quinta-feira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7" r="3047" b="744"/>
          <a:stretch/>
        </p:blipFill>
        <p:spPr bwMode="auto">
          <a:xfrm>
            <a:off x="129897" y="97921"/>
            <a:ext cx="1420083" cy="93518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1728955" y="341565"/>
            <a:ext cx="5769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>
                <a:solidFill>
                  <a:schemeClr val="bg1"/>
                </a:solidFill>
              </a:rPr>
              <a:t>CICC</a:t>
            </a:r>
            <a:endParaRPr lang="pt-BR" sz="2800" b="1" dirty="0">
              <a:solidFill>
                <a:schemeClr val="bg1"/>
              </a:solidFill>
            </a:endParaRPr>
          </a:p>
        </p:txBody>
      </p:sp>
      <p:pic>
        <p:nvPicPr>
          <p:cNvPr id="7" name="Imagem 2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47" t="29413" r="32031" b="55534"/>
          <a:stretch>
            <a:fillRect/>
          </a:stretch>
        </p:blipFill>
        <p:spPr bwMode="auto">
          <a:xfrm>
            <a:off x="394853" y="1148063"/>
            <a:ext cx="7391403" cy="1810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m 2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188" t="18724" r="4494" b="39030"/>
          <a:stretch>
            <a:fillRect/>
          </a:stretch>
        </p:blipFill>
        <p:spPr bwMode="auto">
          <a:xfrm>
            <a:off x="3006437" y="2958700"/>
            <a:ext cx="2354830" cy="211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600725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5"/>
          <p:cNvSpPr/>
          <p:nvPr/>
        </p:nvSpPr>
        <p:spPr>
          <a:xfrm>
            <a:off x="7400" y="310825"/>
            <a:ext cx="9144000" cy="584700"/>
          </a:xfrm>
          <a:prstGeom prst="rect">
            <a:avLst/>
          </a:prstGeom>
          <a:solidFill>
            <a:srgbClr val="CC412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endParaRPr sz="35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3" name="Google Shape;103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32291" y="87601"/>
            <a:ext cx="1278675" cy="1264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Imagem 15" descr="Lançamento do número emergencial 199 da Defesa Civil acontecerá nesta quinta-feira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7" r="3047" b="744"/>
          <a:stretch/>
        </p:blipFill>
        <p:spPr bwMode="auto">
          <a:xfrm>
            <a:off x="74481" y="97921"/>
            <a:ext cx="1420083" cy="93518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5211" y="2089730"/>
            <a:ext cx="2678705" cy="2022610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52367" y="1108429"/>
            <a:ext cx="2584795" cy="2181051"/>
          </a:xfrm>
          <a:prstGeom prst="rect">
            <a:avLst/>
          </a:prstGeom>
        </p:spPr>
      </p:pic>
      <p:sp>
        <p:nvSpPr>
          <p:cNvPr id="2" name="CaixaDeTexto 1"/>
          <p:cNvSpPr txBox="1"/>
          <p:nvPr/>
        </p:nvSpPr>
        <p:spPr>
          <a:xfrm>
            <a:off x="1561645" y="396235"/>
            <a:ext cx="67766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 smtClean="0">
                <a:solidFill>
                  <a:schemeClr val="bg1"/>
                </a:solidFill>
              </a:rPr>
              <a:t>RETIRADA DE PESSOAS EM LOCAIS DE RISCO DE DESASTRE</a:t>
            </a:r>
            <a:endParaRPr lang="pt-BR" sz="1600" b="1" dirty="0">
              <a:solidFill>
                <a:schemeClr val="bg1"/>
              </a:solidFill>
            </a:endParaRP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69669" y="1848183"/>
            <a:ext cx="2437454" cy="2264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70866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5"/>
          <p:cNvSpPr/>
          <p:nvPr/>
        </p:nvSpPr>
        <p:spPr>
          <a:xfrm>
            <a:off x="7400" y="310825"/>
            <a:ext cx="9144000" cy="584700"/>
          </a:xfrm>
          <a:prstGeom prst="rect">
            <a:avLst/>
          </a:prstGeom>
          <a:solidFill>
            <a:srgbClr val="CC412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endParaRPr sz="35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3" name="Google Shape;103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93749" y="156872"/>
            <a:ext cx="1278675" cy="1264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Imagem 15" descr="Lançamento do número emergencial 199 da Defesa Civil acontecerá nesta quinta-feira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7" r="3047" b="744"/>
          <a:stretch/>
        </p:blipFill>
        <p:spPr bwMode="auto">
          <a:xfrm>
            <a:off x="129897" y="97921"/>
            <a:ext cx="1420083" cy="93518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3236" y="1634517"/>
            <a:ext cx="3843128" cy="2889794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7843" y="1574875"/>
            <a:ext cx="4018335" cy="3009079"/>
          </a:xfrm>
          <a:prstGeom prst="rect">
            <a:avLst/>
          </a:prstGeom>
        </p:spPr>
      </p:pic>
      <p:sp>
        <p:nvSpPr>
          <p:cNvPr id="2" name="CaixaDeTexto 1"/>
          <p:cNvSpPr txBox="1"/>
          <p:nvPr/>
        </p:nvSpPr>
        <p:spPr>
          <a:xfrm>
            <a:off x="2292927" y="388787"/>
            <a:ext cx="50153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 smtClean="0">
                <a:solidFill>
                  <a:schemeClr val="bg1"/>
                </a:solidFill>
              </a:rPr>
              <a:t>SALVAMENTO DE VÍTIMAS ILHADAS</a:t>
            </a:r>
            <a:endParaRPr lang="pt-BR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659040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5"/>
          <p:cNvSpPr/>
          <p:nvPr/>
        </p:nvSpPr>
        <p:spPr>
          <a:xfrm>
            <a:off x="7400" y="310825"/>
            <a:ext cx="9144000" cy="584700"/>
          </a:xfrm>
          <a:prstGeom prst="rect">
            <a:avLst/>
          </a:prstGeom>
          <a:solidFill>
            <a:srgbClr val="CC412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endParaRPr sz="35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3" name="Google Shape;103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65325" y="125038"/>
            <a:ext cx="1278675" cy="1264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Imagem 15" descr="Lançamento do número emergencial 199 da Defesa Civil acontecerá nesta quinta-feira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7" r="3047" b="744"/>
          <a:stretch/>
        </p:blipFill>
        <p:spPr bwMode="auto">
          <a:xfrm>
            <a:off x="67554" y="90994"/>
            <a:ext cx="1420083" cy="93518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459" y="2414397"/>
            <a:ext cx="2583663" cy="2454681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08433" y="1049478"/>
            <a:ext cx="2825772" cy="2082616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59516" y="2414398"/>
            <a:ext cx="2929065" cy="2349558"/>
          </a:xfrm>
          <a:prstGeom prst="rect">
            <a:avLst/>
          </a:prstGeom>
        </p:spPr>
      </p:pic>
      <p:sp>
        <p:nvSpPr>
          <p:cNvPr id="2" name="CaixaDeTexto 1"/>
          <p:cNvSpPr txBox="1"/>
          <p:nvPr/>
        </p:nvSpPr>
        <p:spPr>
          <a:xfrm>
            <a:off x="1487637" y="367546"/>
            <a:ext cx="73359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 smtClean="0">
                <a:solidFill>
                  <a:schemeClr val="bg1"/>
                </a:solidFill>
              </a:rPr>
              <a:t>INTERDIÇÃO DE VIAS E VISTORIAS EM ESTRUTURAS CRÍTICAS</a:t>
            </a:r>
            <a:endParaRPr lang="pt-BR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520789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5"/>
          <p:cNvSpPr/>
          <p:nvPr/>
        </p:nvSpPr>
        <p:spPr>
          <a:xfrm>
            <a:off x="7400" y="310825"/>
            <a:ext cx="9144000" cy="584700"/>
          </a:xfrm>
          <a:prstGeom prst="rect">
            <a:avLst/>
          </a:prstGeom>
          <a:solidFill>
            <a:srgbClr val="CC412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endParaRPr sz="35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3" name="Google Shape;103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47562" y="0"/>
            <a:ext cx="1278675" cy="1264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Imagem 15" descr="Lançamento do número emergencial 199 da Defesa Civil acontecerá nesta quinta-feira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7" r="3047" b="744"/>
          <a:stretch/>
        </p:blipFill>
        <p:spPr bwMode="auto">
          <a:xfrm>
            <a:off x="67554" y="90994"/>
            <a:ext cx="1420083" cy="93518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2346618" y="358530"/>
            <a:ext cx="73359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 smtClean="0">
                <a:solidFill>
                  <a:schemeClr val="bg1"/>
                </a:solidFill>
              </a:rPr>
              <a:t>OPERAÇÃO GUARDIÕES DO BIOMA</a:t>
            </a:r>
            <a:endParaRPr lang="pt-BR" sz="2000" b="1" dirty="0">
              <a:solidFill>
                <a:schemeClr val="bg1"/>
              </a:solidFill>
            </a:endParaRP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xmlns="" id="{481EF796-D0D3-381E-A072-89FAE23122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554" y="1211964"/>
            <a:ext cx="7971699" cy="3661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4341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5"/>
          <p:cNvSpPr/>
          <p:nvPr/>
        </p:nvSpPr>
        <p:spPr>
          <a:xfrm>
            <a:off x="7400" y="310825"/>
            <a:ext cx="9144000" cy="584700"/>
          </a:xfrm>
          <a:prstGeom prst="rect">
            <a:avLst/>
          </a:prstGeom>
          <a:solidFill>
            <a:srgbClr val="CC412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endParaRPr sz="35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3" name="Google Shape;103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93749" y="73746"/>
            <a:ext cx="1278675" cy="1264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Imagem 15" descr="Lançamento do número emergencial 199 da Defesa Civil acontecerá nesta quinta-feira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7" r="3047" b="744"/>
          <a:stretch/>
        </p:blipFill>
        <p:spPr bwMode="auto">
          <a:xfrm>
            <a:off x="129897" y="97921"/>
            <a:ext cx="1420083" cy="93518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394" y="1187057"/>
            <a:ext cx="3017170" cy="3785755"/>
          </a:xfrm>
          <a:prstGeom prst="rect">
            <a:avLst/>
          </a:prstGeom>
        </p:spPr>
      </p:pic>
      <p:pic>
        <p:nvPicPr>
          <p:cNvPr id="6" name="Picture 2" descr="https://wiki-s2id.labtrans.ufsc.br/lib/exe/fetch.php?cache=&amp;media=s2id:reconhecimento:documentacao:manuais_do_usuario:estadual:acesso_rf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332" y="1357634"/>
            <a:ext cx="3145249" cy="3444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s://www.ceped.ufsc.br/wp-content/uploads/2019/11/Logo-S2id-300x267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3386" y="1923622"/>
            <a:ext cx="2392849" cy="2543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2590800" y="381000"/>
            <a:ext cx="42070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>
                <a:solidFill>
                  <a:schemeClr val="bg1"/>
                </a:solidFill>
              </a:rPr>
              <a:t>RECONSTRUÇÃO – S2iD</a:t>
            </a:r>
            <a:endParaRPr lang="pt-BR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61785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4"/>
          <p:cNvSpPr/>
          <p:nvPr/>
        </p:nvSpPr>
        <p:spPr>
          <a:xfrm>
            <a:off x="0" y="57718"/>
            <a:ext cx="9144000" cy="584700"/>
          </a:xfrm>
          <a:prstGeom prst="rect">
            <a:avLst/>
          </a:prstGeom>
          <a:solidFill>
            <a:srgbClr val="CC412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endParaRPr sz="35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3" name="Google Shape;93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28385" y="-55416"/>
            <a:ext cx="1278675" cy="1264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m 4"/>
          <p:cNvPicPr/>
          <p:nvPr/>
        </p:nvPicPr>
        <p:blipFill rotWithShape="1">
          <a:blip r:embed="rId4"/>
          <a:srcRect l="39191" t="25184" r="11125" b="11406"/>
          <a:stretch/>
        </p:blipFill>
        <p:spPr bwMode="auto">
          <a:xfrm>
            <a:off x="1849582" y="1049483"/>
            <a:ext cx="5948741" cy="390351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Imagem 5" descr="Lançamento do número emergencial 199 da Defesa Civil acontecerá nesta quinta-feira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7" r="3047" b="744"/>
          <a:stretch/>
        </p:blipFill>
        <p:spPr bwMode="auto">
          <a:xfrm>
            <a:off x="109115" y="0"/>
            <a:ext cx="1420083" cy="93518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3422875" y="142470"/>
            <a:ext cx="376843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600" b="1" dirty="0" smtClean="0">
                <a:solidFill>
                  <a:schemeClr val="bg1"/>
                </a:solidFill>
              </a:rPr>
              <a:t>RESILIÊNCIA</a:t>
            </a:r>
            <a:endParaRPr lang="pt-BR" sz="2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185783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5"/>
          <p:cNvSpPr/>
          <p:nvPr/>
        </p:nvSpPr>
        <p:spPr>
          <a:xfrm>
            <a:off x="7400" y="310825"/>
            <a:ext cx="9144000" cy="584700"/>
          </a:xfrm>
          <a:prstGeom prst="rect">
            <a:avLst/>
          </a:prstGeom>
          <a:solidFill>
            <a:srgbClr val="CC412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endParaRPr sz="35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3" name="Google Shape;103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93749" y="156872"/>
            <a:ext cx="1278675" cy="1264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Imagem 15" descr="Lançamento do número emergencial 199 da Defesa Civil acontecerá nesta quinta-feira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7" r="3047" b="744"/>
          <a:stretch/>
        </p:blipFill>
        <p:spPr bwMode="auto">
          <a:xfrm>
            <a:off x="129897" y="97921"/>
            <a:ext cx="1420083" cy="93518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1417759" y="409396"/>
            <a:ext cx="63232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>
                <a:solidFill>
                  <a:schemeClr val="bg1"/>
                </a:solidFill>
              </a:rPr>
              <a:t>RISCO DE DESASTRE</a:t>
            </a:r>
            <a:endParaRPr lang="pt-BR" sz="2400" b="1" dirty="0">
              <a:solidFill>
                <a:schemeClr val="bg1"/>
              </a:solidFill>
            </a:endParaRPr>
          </a:p>
        </p:txBody>
      </p:sp>
      <p:pic>
        <p:nvPicPr>
          <p:cNvPr id="7" name="Imagem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22" t="21480" r="27393" b="9891"/>
          <a:stretch>
            <a:fillRect/>
          </a:stretch>
        </p:blipFill>
        <p:spPr bwMode="auto">
          <a:xfrm>
            <a:off x="1382463" y="1187057"/>
            <a:ext cx="6393873" cy="3863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26683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5"/>
          <p:cNvSpPr/>
          <p:nvPr/>
        </p:nvSpPr>
        <p:spPr>
          <a:xfrm>
            <a:off x="7400" y="310825"/>
            <a:ext cx="9144000" cy="584700"/>
          </a:xfrm>
          <a:prstGeom prst="rect">
            <a:avLst/>
          </a:prstGeom>
          <a:solidFill>
            <a:srgbClr val="CC412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endParaRPr sz="35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3" name="Google Shape;103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46147" y="149945"/>
            <a:ext cx="1278675" cy="1264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Imagem 15" descr="Lançamento do número emergencial 199 da Defesa Civil acontecerá nesta quinta-feira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7" r="3047" b="744"/>
          <a:stretch/>
        </p:blipFill>
        <p:spPr bwMode="auto">
          <a:xfrm>
            <a:off x="32919" y="97921"/>
            <a:ext cx="1420083" cy="93518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1863014" y="380846"/>
            <a:ext cx="68441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800" b="1" dirty="0">
                <a:solidFill>
                  <a:schemeClr val="bg1"/>
                </a:solidFill>
              </a:rPr>
              <a:t> </a:t>
            </a:r>
            <a:r>
              <a:rPr lang="pt-BR" sz="1800" b="1" dirty="0" smtClean="0">
                <a:solidFill>
                  <a:schemeClr val="bg1"/>
                </a:solidFill>
              </a:rPr>
              <a:t>RELATÓRIOS AMÉRICAS E CARIBE 2022 - ONU</a:t>
            </a:r>
            <a:endParaRPr lang="pt-BR" sz="1800" b="1" dirty="0">
              <a:solidFill>
                <a:schemeClr val="bg1"/>
              </a:solidFill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02" y="1103125"/>
            <a:ext cx="3144690" cy="3729505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3505200" y="1357848"/>
            <a:ext cx="486252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200" b="1" dirty="0"/>
              <a:t>Mapeando os resultados da Campanha e as maiores conquistas no Brasil para continuar construindo a resiliência urbana</a:t>
            </a:r>
            <a:r>
              <a:rPr lang="pt-BR" sz="1200" b="1" dirty="0" smtClean="0"/>
              <a:t>. Série </a:t>
            </a:r>
            <a:r>
              <a:rPr lang="pt-BR" sz="1200" b="1" dirty="0"/>
              <a:t>de sistematização para as Américas e o Caribe - 2022</a:t>
            </a:r>
            <a:r>
              <a:rPr lang="pt-BR" sz="1200" b="1" dirty="0" smtClean="0"/>
              <a:t>.</a:t>
            </a:r>
          </a:p>
          <a:p>
            <a:endParaRPr lang="pt-BR" sz="1200" b="1" dirty="0"/>
          </a:p>
          <a:p>
            <a:pPr algn="just"/>
            <a:r>
              <a:rPr lang="en-US" sz="1200" b="1" dirty="0"/>
              <a:t>MCR Campaign – Systematization report for the Americas and the </a:t>
            </a:r>
            <a:r>
              <a:rPr lang="en-US" sz="1200" b="1" dirty="0" smtClean="0"/>
              <a:t>Caribbean</a:t>
            </a:r>
          </a:p>
          <a:p>
            <a:pPr algn="just"/>
            <a:endParaRPr lang="en-US" sz="1200" b="1" dirty="0" smtClean="0"/>
          </a:p>
          <a:p>
            <a:pPr algn="just"/>
            <a:r>
              <a:rPr lang="pt-BR" sz="1200" b="1" dirty="0"/>
              <a:t>State: Minas </a:t>
            </a:r>
            <a:r>
              <a:rPr lang="pt-BR" sz="1200" b="1" dirty="0" smtClean="0"/>
              <a:t>Gerais</a:t>
            </a:r>
          </a:p>
          <a:p>
            <a:pPr algn="just"/>
            <a:endParaRPr lang="pt-BR" sz="1200" b="1" dirty="0"/>
          </a:p>
          <a:p>
            <a:pPr algn="just"/>
            <a:r>
              <a:rPr lang="pt-BR" sz="1200" b="1" dirty="0"/>
              <a:t>city: patos de </a:t>
            </a:r>
            <a:r>
              <a:rPr lang="pt-BR" sz="1200" b="1" dirty="0" smtClean="0"/>
              <a:t>minas</a:t>
            </a:r>
          </a:p>
          <a:p>
            <a:pPr algn="just"/>
            <a:endParaRPr lang="pt-BR" sz="1200" b="1" dirty="0"/>
          </a:p>
          <a:p>
            <a:pPr algn="just"/>
            <a:r>
              <a:rPr lang="en-US" sz="1200" b="1" dirty="0"/>
              <a:t>Responsible actors: Firefighters and </a:t>
            </a:r>
            <a:r>
              <a:rPr lang="en-US" sz="1200" b="1" dirty="0" smtClean="0"/>
              <a:t>Municipal Department </a:t>
            </a:r>
            <a:r>
              <a:rPr lang="en-US" sz="1200" b="1" dirty="0"/>
              <a:t>of </a:t>
            </a:r>
            <a:r>
              <a:rPr lang="en-US" sz="1200" b="1" dirty="0" smtClean="0"/>
              <a:t>Civil Defence. </a:t>
            </a:r>
          </a:p>
          <a:p>
            <a:pPr algn="just"/>
            <a:endParaRPr lang="en-US" sz="1200" b="1" dirty="0"/>
          </a:p>
          <a:p>
            <a:pPr algn="just"/>
            <a:r>
              <a:rPr lang="pt-BR" sz="1200" b="1" dirty="0"/>
              <a:t>Decretos Municipais de criação de um Integrado </a:t>
            </a:r>
            <a:r>
              <a:rPr lang="pt-BR" sz="1200" b="1" dirty="0" smtClean="0"/>
              <a:t>Centro Integrado de Comando e Controle </a:t>
            </a:r>
            <a:r>
              <a:rPr lang="pt-BR" sz="1200" b="1" dirty="0"/>
              <a:t>Regional </a:t>
            </a:r>
            <a:r>
              <a:rPr lang="pt-BR" sz="1200" b="1" dirty="0" smtClean="0"/>
              <a:t>para </a:t>
            </a:r>
            <a:r>
              <a:rPr lang="pt-BR" sz="1200" b="1" dirty="0"/>
              <a:t>desastres conjuntos resposta, inspeção de segurança </a:t>
            </a:r>
            <a:r>
              <a:rPr lang="pt-BR" sz="1200" b="1" dirty="0" smtClean="0"/>
              <a:t>e operações urbanas e </a:t>
            </a:r>
            <a:r>
              <a:rPr lang="pt-BR" sz="1200" b="1" dirty="0"/>
              <a:t>exercícios de evacuação, criação de um Centro de Estudos e pesquisa sobre desastres e Mudanças Climáticas (ECE).</a:t>
            </a:r>
          </a:p>
        </p:txBody>
      </p:sp>
    </p:spTree>
    <p:extLst>
      <p:ext uri="{BB962C8B-B14F-4D97-AF65-F5344CB8AC3E}">
        <p14:creationId xmlns:p14="http://schemas.microsoft.com/office/powerpoint/2010/main" val="338774840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5"/>
          <p:cNvSpPr/>
          <p:nvPr/>
        </p:nvSpPr>
        <p:spPr>
          <a:xfrm>
            <a:off x="7400" y="310825"/>
            <a:ext cx="9144000" cy="584700"/>
          </a:xfrm>
          <a:prstGeom prst="rect">
            <a:avLst/>
          </a:prstGeom>
          <a:solidFill>
            <a:srgbClr val="CC412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endParaRPr sz="35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3" name="Google Shape;103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93749" y="156872"/>
            <a:ext cx="1278675" cy="1264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Imagem 15" descr="Lançamento do número emergencial 199 da Defesa Civil acontecerá nesta quinta-feira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7" r="3047" b="744"/>
          <a:stretch/>
        </p:blipFill>
        <p:spPr bwMode="auto">
          <a:xfrm>
            <a:off x="129897" y="97921"/>
            <a:ext cx="1420083" cy="93518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1417759" y="409396"/>
            <a:ext cx="63232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>
                <a:solidFill>
                  <a:schemeClr val="bg1"/>
                </a:solidFill>
              </a:rPr>
              <a:t>DESAFIOS</a:t>
            </a:r>
            <a:endParaRPr lang="pt-BR" sz="2400" b="1" dirty="0">
              <a:solidFill>
                <a:schemeClr val="bg1"/>
              </a:solidFill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263236" y="1403502"/>
            <a:ext cx="8888164" cy="3739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pt-BR" sz="1600" b="1" dirty="0" smtClean="0">
                <a:solidFill>
                  <a:schemeClr val="accent1"/>
                </a:solidFill>
              </a:rPr>
              <a:t>AMPLIAR A DISCUSSÃO SOBRE RESILIÊNCIA;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pt-BR" sz="1600" b="1" dirty="0" smtClean="0">
                <a:solidFill>
                  <a:schemeClr val="accent1"/>
                </a:solidFill>
              </a:rPr>
              <a:t>ACORDOS E AÇÕS MULTINÍVEIS E MULTISETORIAIS PARA RRD (AGÊNCIAS INTERGOVERNAMENTAIS);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pt-BR" sz="1600" b="1" dirty="0" smtClean="0">
                <a:solidFill>
                  <a:schemeClr val="accent1"/>
                </a:solidFill>
              </a:rPr>
              <a:t>CIDADES NÓ DE RESILIÊNCIA OU HUB DE RESILIÊNCIA / COMPARTILHAMENTO DE BOAS PRÁTICAS / MANDATOS DE CENTROS DE RESILIÊNCIA DA ONU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pt-BR" sz="1600" b="1" dirty="0" smtClean="0">
                <a:solidFill>
                  <a:schemeClr val="accent1"/>
                </a:solidFill>
              </a:rPr>
              <a:t>DEMONSTRAR LIDERANÇA NA INCLUSÃO DE POLÍTICAS DE REDUÇÃO DO RISCO DE DESASTRES, DESENVOLVER SOLUÇÕES LOCAIS PARA MELHORAR A CAPACIDADE DE RESISTIR E SE RECUPERAR </a:t>
            </a:r>
            <a:r>
              <a:rPr lang="pt-BR" sz="1600" b="1" dirty="0">
                <a:solidFill>
                  <a:schemeClr val="accent1"/>
                </a:solidFill>
              </a:rPr>
              <a:t> </a:t>
            </a:r>
            <a:r>
              <a:rPr lang="pt-BR" sz="1600" b="1" dirty="0" smtClean="0">
                <a:solidFill>
                  <a:schemeClr val="accent1"/>
                </a:solidFill>
              </a:rPr>
              <a:t>E COMPARTILHAR COM OUTROS MUNICÍPIOS; 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endParaRPr lang="pt-BR" sz="16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032776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5"/>
          <p:cNvSpPr/>
          <p:nvPr/>
        </p:nvSpPr>
        <p:spPr>
          <a:xfrm>
            <a:off x="7400" y="310825"/>
            <a:ext cx="9144000" cy="584700"/>
          </a:xfrm>
          <a:prstGeom prst="rect">
            <a:avLst/>
          </a:prstGeom>
          <a:solidFill>
            <a:srgbClr val="CC412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endParaRPr sz="35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3" name="Google Shape;103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93749" y="156872"/>
            <a:ext cx="1278675" cy="1264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Imagem 15" descr="Lançamento do número emergencial 199 da Defesa Civil acontecerá nesta quinta-feira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7" r="3047" b="744"/>
          <a:stretch/>
        </p:blipFill>
        <p:spPr bwMode="auto">
          <a:xfrm>
            <a:off x="129897" y="97921"/>
            <a:ext cx="1420083" cy="93518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1417759" y="409396"/>
            <a:ext cx="63232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>
                <a:solidFill>
                  <a:schemeClr val="bg1"/>
                </a:solidFill>
              </a:rPr>
              <a:t>DESAFIOS</a:t>
            </a:r>
            <a:endParaRPr lang="pt-BR" sz="2400" b="1" dirty="0">
              <a:solidFill>
                <a:schemeClr val="bg1"/>
              </a:solidFill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255836" y="1350819"/>
            <a:ext cx="88881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Tx/>
              <a:buChar char="-"/>
            </a:pPr>
            <a:endParaRPr lang="pt-BR" sz="1800" b="1" dirty="0" smtClean="0">
              <a:solidFill>
                <a:schemeClr val="accent1"/>
              </a:solidFill>
            </a:endParaRP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endParaRPr lang="pt-BR" sz="1800" b="1" dirty="0">
              <a:solidFill>
                <a:schemeClr val="accent1"/>
              </a:solidFill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84260" y="1295401"/>
            <a:ext cx="8888164" cy="54938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pt-BR" sz="1800" b="1" dirty="0" smtClean="0">
                <a:solidFill>
                  <a:schemeClr val="accent1"/>
                </a:solidFill>
              </a:rPr>
              <a:t>SOLUÇÕES PRÁTICAS E DE BAIXO CUSTO, DE ACORDO COM AS CARACTERÍSTICAS DE CADA LOCALIDADE; 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pt-BR" sz="1800" b="1" dirty="0" smtClean="0">
                <a:solidFill>
                  <a:schemeClr val="accent1"/>
                </a:solidFill>
              </a:rPr>
              <a:t>FOCO EM PLANOS PARA RRD E ADAPTAÇÃO AS MUDANÇAS CLIMÁTICAS ( PLANO LOCAL DE RESILIÊNCIA – ONU);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pt-BR" sz="1800" b="1" dirty="0" smtClean="0">
                <a:solidFill>
                  <a:schemeClr val="accent1"/>
                </a:solidFill>
              </a:rPr>
              <a:t>GIGC (ACIONAMENTO RÁPIDO);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pt-BR" sz="1800" b="1" dirty="0" smtClean="0">
                <a:solidFill>
                  <a:schemeClr val="accent1"/>
                </a:solidFill>
              </a:rPr>
              <a:t>CCR (PENSAMENTO SISTÊMICO);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pt-BR" sz="1800" b="1" dirty="0" smtClean="0">
                <a:solidFill>
                  <a:schemeClr val="accent1"/>
                </a:solidFill>
              </a:rPr>
              <a:t>ENGAJAMENTO POLÍTICO /  CRIATIVIDADE  /  UNIVERSIDADES  / PRIVADO;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pt-BR" sz="1800" b="1" dirty="0" smtClean="0">
                <a:solidFill>
                  <a:schemeClr val="accent1"/>
                </a:solidFill>
              </a:rPr>
              <a:t>DESCONTINUIDADE DE GOVERNOS;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pt-BR" sz="1800" b="1" dirty="0" smtClean="0">
                <a:solidFill>
                  <a:schemeClr val="accent1"/>
                </a:solidFill>
              </a:rPr>
              <a:t>FINANCIAMENTOS PARA RRD;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endParaRPr lang="pt-BR" sz="1800" b="1" dirty="0" smtClean="0">
              <a:solidFill>
                <a:schemeClr val="accent1"/>
              </a:solidFill>
            </a:endParaRP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endParaRPr lang="pt-BR" sz="1800" b="1" dirty="0" smtClean="0">
              <a:solidFill>
                <a:schemeClr val="accent1"/>
              </a:solidFill>
            </a:endParaRP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endParaRPr lang="pt-BR" sz="1800" b="1" dirty="0" smtClean="0">
              <a:solidFill>
                <a:schemeClr val="accent1"/>
              </a:solidFill>
            </a:endParaRP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endParaRPr lang="pt-BR" sz="1800" b="1" dirty="0" smtClean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816985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5"/>
          <p:cNvSpPr/>
          <p:nvPr/>
        </p:nvSpPr>
        <p:spPr>
          <a:xfrm>
            <a:off x="7400" y="310825"/>
            <a:ext cx="9144000" cy="584700"/>
          </a:xfrm>
          <a:prstGeom prst="rect">
            <a:avLst/>
          </a:prstGeom>
          <a:solidFill>
            <a:srgbClr val="CC412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endParaRPr sz="35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3" name="Google Shape;103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93749" y="156872"/>
            <a:ext cx="1278675" cy="1264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Imagem 15" descr="Lançamento do número emergencial 199 da Defesa Civil acontecerá nesta quinta-feira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7" r="3047" b="744"/>
          <a:stretch/>
        </p:blipFill>
        <p:spPr bwMode="auto">
          <a:xfrm>
            <a:off x="129897" y="97921"/>
            <a:ext cx="1420083" cy="93518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Imagem 8"/>
          <p:cNvPicPr/>
          <p:nvPr/>
        </p:nvPicPr>
        <p:blipFill rotWithShape="1">
          <a:blip r:embed="rId5"/>
          <a:srcRect l="37043" t="21361" r="13021" b="13879"/>
          <a:stretch/>
        </p:blipFill>
        <p:spPr bwMode="auto">
          <a:xfrm>
            <a:off x="1044390" y="1187057"/>
            <a:ext cx="6649359" cy="383319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3421857" y="310750"/>
            <a:ext cx="29860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 smtClean="0">
                <a:solidFill>
                  <a:schemeClr val="bg1"/>
                </a:solidFill>
              </a:rPr>
              <a:t>SIMPDEC</a:t>
            </a:r>
            <a:endParaRPr lang="pt-BR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7068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5"/>
          <p:cNvSpPr/>
          <p:nvPr/>
        </p:nvSpPr>
        <p:spPr>
          <a:xfrm>
            <a:off x="7400" y="310825"/>
            <a:ext cx="9144000" cy="584700"/>
          </a:xfrm>
          <a:prstGeom prst="rect">
            <a:avLst/>
          </a:prstGeom>
          <a:solidFill>
            <a:srgbClr val="CC412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endParaRPr sz="35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3" name="Google Shape;103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93749" y="156872"/>
            <a:ext cx="1278675" cy="1264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Imagem 15" descr="Lançamento do número emergencial 199 da Defesa Civil acontecerá nesta quinta-feira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7" r="3047" b="744"/>
          <a:stretch/>
        </p:blipFill>
        <p:spPr bwMode="auto">
          <a:xfrm>
            <a:off x="129897" y="97921"/>
            <a:ext cx="1420083" cy="93518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21" descr="C:\Users\ArthurFábio\Desktop\BANKIMONNOctober201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882" y="990002"/>
            <a:ext cx="5735359" cy="2582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aixaDeTexto 1"/>
          <p:cNvSpPr txBox="1">
            <a:spLocks noChangeArrowheads="1"/>
          </p:cNvSpPr>
          <p:nvPr/>
        </p:nvSpPr>
        <p:spPr bwMode="auto">
          <a:xfrm>
            <a:off x="473075" y="3141663"/>
            <a:ext cx="8562975" cy="1969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</a:pPr>
            <a:endParaRPr lang="pt-BR" sz="2000" b="1" dirty="0">
              <a:solidFill>
                <a:srgbClr val="3333CC"/>
              </a:solidFill>
              <a:latin typeface="+mj-lt"/>
            </a:endParaRPr>
          </a:p>
          <a:p>
            <a:pPr>
              <a:lnSpc>
                <a:spcPct val="150000"/>
              </a:lnSpc>
            </a:pPr>
            <a:r>
              <a:rPr lang="pt-BR" sz="2000" b="1" dirty="0">
                <a:solidFill>
                  <a:srgbClr val="3333CC"/>
                </a:solidFill>
                <a:latin typeface="+mj-lt"/>
              </a:rPr>
              <a:t>“Não podemos eliminar os desastres, mas podemos encurtar os riscos. Podemos reduzir os danos e podemos salvar mais vidas.”</a:t>
            </a:r>
          </a:p>
          <a:p>
            <a:pPr algn="r"/>
            <a:endParaRPr lang="pt-BR" sz="1600" b="1" dirty="0" smtClean="0">
              <a:solidFill>
                <a:srgbClr val="FF0000"/>
              </a:solidFill>
              <a:latin typeface="+mj-lt"/>
            </a:endParaRPr>
          </a:p>
          <a:p>
            <a:pPr algn="r"/>
            <a:r>
              <a:rPr lang="pt-BR" sz="1600" b="1" dirty="0" smtClean="0">
                <a:solidFill>
                  <a:srgbClr val="FF0000"/>
                </a:solidFill>
                <a:latin typeface="+mj-lt"/>
              </a:rPr>
              <a:t>Ban </a:t>
            </a:r>
            <a:r>
              <a:rPr lang="pt-BR" sz="1600" b="1" dirty="0">
                <a:solidFill>
                  <a:srgbClr val="FF0000"/>
                </a:solidFill>
                <a:latin typeface="+mj-lt"/>
              </a:rPr>
              <a:t>Ki Moon – Ex-Secretário Geral das Nações Unidas</a:t>
            </a:r>
          </a:p>
        </p:txBody>
      </p:sp>
    </p:spTree>
    <p:extLst>
      <p:ext uri="{BB962C8B-B14F-4D97-AF65-F5344CB8AC3E}">
        <p14:creationId xmlns:p14="http://schemas.microsoft.com/office/powerpoint/2010/main" val="415230486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5"/>
          <p:cNvSpPr/>
          <p:nvPr/>
        </p:nvSpPr>
        <p:spPr>
          <a:xfrm>
            <a:off x="7400" y="310825"/>
            <a:ext cx="9144000" cy="584700"/>
          </a:xfrm>
          <a:prstGeom prst="rect">
            <a:avLst/>
          </a:prstGeom>
          <a:solidFill>
            <a:srgbClr val="CC412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endParaRPr sz="35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3" name="Google Shape;103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93749" y="156872"/>
            <a:ext cx="1278675" cy="1264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Imagem 15" descr="Lançamento do número emergencial 199 da Defesa Civil acontecerá nesta quinta-feira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7" r="3047" b="744"/>
          <a:stretch/>
        </p:blipFill>
        <p:spPr bwMode="auto">
          <a:xfrm>
            <a:off x="129897" y="97921"/>
            <a:ext cx="1420083" cy="93518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CaixaDeTexto 1"/>
          <p:cNvSpPr txBox="1">
            <a:spLocks noChangeArrowheads="1"/>
          </p:cNvSpPr>
          <p:nvPr/>
        </p:nvSpPr>
        <p:spPr bwMode="auto">
          <a:xfrm>
            <a:off x="409449" y="156872"/>
            <a:ext cx="8562975" cy="4975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pt-BR" sz="3600" b="1" dirty="0">
                <a:solidFill>
                  <a:srgbClr val="3333CC"/>
                </a:solidFill>
                <a:latin typeface="+mj-lt"/>
              </a:rPr>
              <a:t>OBRIGADO!</a:t>
            </a:r>
          </a:p>
          <a:p>
            <a:pPr algn="ctr">
              <a:lnSpc>
                <a:spcPct val="150000"/>
              </a:lnSpc>
            </a:pPr>
            <a:endParaRPr lang="pt-BR" sz="3600" b="1" dirty="0" smtClean="0">
              <a:solidFill>
                <a:srgbClr val="3333CC"/>
              </a:solidFill>
              <a:latin typeface="+mj-lt"/>
            </a:endParaRPr>
          </a:p>
          <a:p>
            <a:pPr algn="ctr">
              <a:lnSpc>
                <a:spcPct val="150000"/>
              </a:lnSpc>
            </a:pPr>
            <a:r>
              <a:rPr lang="pt-BR" sz="3600" b="1" dirty="0" smtClean="0">
                <a:solidFill>
                  <a:srgbClr val="3333CC"/>
                </a:solidFill>
                <a:latin typeface="+mj-lt"/>
              </a:rPr>
              <a:t>arthur.ferreira@bombeiros.mg.gov.br</a:t>
            </a:r>
            <a:endParaRPr lang="pt-BR" sz="3600" b="1" dirty="0">
              <a:solidFill>
                <a:srgbClr val="3333CC"/>
              </a:solidFill>
              <a:latin typeface="+mj-lt"/>
            </a:endParaRPr>
          </a:p>
          <a:p>
            <a:pPr algn="ctr">
              <a:lnSpc>
                <a:spcPct val="150000"/>
              </a:lnSpc>
            </a:pPr>
            <a:r>
              <a:rPr lang="pt-BR" sz="3600" b="1" dirty="0" smtClean="0">
                <a:solidFill>
                  <a:srgbClr val="3333CC"/>
                </a:solidFill>
                <a:latin typeface="+mj-lt"/>
              </a:rPr>
              <a:t>defesacivil@patosdeminas.mg.gov.br</a:t>
            </a:r>
          </a:p>
          <a:p>
            <a:pPr algn="ctr">
              <a:lnSpc>
                <a:spcPct val="150000"/>
              </a:lnSpc>
            </a:pPr>
            <a:endParaRPr lang="pt-BR" sz="3600" b="1" dirty="0">
              <a:solidFill>
                <a:srgbClr val="3333CC"/>
              </a:solidFill>
              <a:latin typeface="+mj-lt"/>
            </a:endParaRPr>
          </a:p>
          <a:p>
            <a:pPr algn="ctr">
              <a:lnSpc>
                <a:spcPct val="150000"/>
              </a:lnSpc>
            </a:pPr>
            <a:r>
              <a:rPr lang="pt-BR" sz="3600" b="1" dirty="0">
                <a:solidFill>
                  <a:srgbClr val="3333CC"/>
                </a:solidFill>
                <a:latin typeface="+mj-lt"/>
              </a:rPr>
              <a:t>(34) 9 9975 0604</a:t>
            </a:r>
          </a:p>
        </p:txBody>
      </p:sp>
    </p:spTree>
    <p:extLst>
      <p:ext uri="{BB962C8B-B14F-4D97-AF65-F5344CB8AC3E}">
        <p14:creationId xmlns:p14="http://schemas.microsoft.com/office/powerpoint/2010/main" val="39378634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5"/>
          <p:cNvSpPr/>
          <p:nvPr/>
        </p:nvSpPr>
        <p:spPr>
          <a:xfrm>
            <a:off x="7400" y="310825"/>
            <a:ext cx="9144000" cy="584700"/>
          </a:xfrm>
          <a:prstGeom prst="rect">
            <a:avLst/>
          </a:prstGeom>
          <a:solidFill>
            <a:srgbClr val="CC412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endParaRPr sz="35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3" name="Google Shape;103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93749" y="156872"/>
            <a:ext cx="1278675" cy="1264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Imagem 15" descr="Lançamento do número emergencial 199 da Defesa Civil acontecerá nesta quinta-feira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7" r="3047" b="744"/>
          <a:stretch/>
        </p:blipFill>
        <p:spPr bwMode="auto">
          <a:xfrm>
            <a:off x="129897" y="97921"/>
            <a:ext cx="1420083" cy="93518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1417759" y="409396"/>
            <a:ext cx="63232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>
                <a:solidFill>
                  <a:schemeClr val="bg1"/>
                </a:solidFill>
              </a:rPr>
              <a:t>RISCO DE DESASTRE</a:t>
            </a:r>
            <a:endParaRPr lang="pt-BR" sz="2400" b="1" dirty="0">
              <a:solidFill>
                <a:schemeClr val="bg1"/>
              </a:solidFill>
            </a:endParaRPr>
          </a:p>
        </p:txBody>
      </p:sp>
      <p:pic>
        <p:nvPicPr>
          <p:cNvPr id="9" name="Imagem 1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82" t="7214" r="10934" b="13422"/>
          <a:stretch>
            <a:fillRect/>
          </a:stretch>
        </p:blipFill>
        <p:spPr bwMode="auto">
          <a:xfrm>
            <a:off x="900538" y="1246008"/>
            <a:ext cx="6861277" cy="3739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42605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4"/>
          <p:cNvSpPr/>
          <p:nvPr/>
        </p:nvSpPr>
        <p:spPr>
          <a:xfrm>
            <a:off x="0" y="57718"/>
            <a:ext cx="9144000" cy="584700"/>
          </a:xfrm>
          <a:prstGeom prst="rect">
            <a:avLst/>
          </a:prstGeom>
          <a:solidFill>
            <a:srgbClr val="CC412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endParaRPr sz="35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3" name="Google Shape;93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28385" y="-55416"/>
            <a:ext cx="1278675" cy="1264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 descr="Lançamento do número emergencial 199 da Defesa Civil acontecerá nesta quinta-feira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7" r="3047" b="744"/>
          <a:stretch/>
        </p:blipFill>
        <p:spPr bwMode="auto">
          <a:xfrm>
            <a:off x="53698" y="0"/>
            <a:ext cx="1420083" cy="93518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1930981" y="134624"/>
            <a:ext cx="649085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 smtClean="0">
                <a:solidFill>
                  <a:schemeClr val="bg1"/>
                </a:solidFill>
              </a:rPr>
              <a:t>URBANIZAÇÃO E OCUPAÇÃO DO SOLO</a:t>
            </a:r>
            <a:endParaRPr lang="pt-BR" sz="2200" b="1" dirty="0">
              <a:solidFill>
                <a:schemeClr val="bg1"/>
              </a:solidFill>
            </a:endParaRPr>
          </a:p>
        </p:txBody>
      </p:sp>
      <p:pic>
        <p:nvPicPr>
          <p:cNvPr id="7" name="Imagem 1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0" t="19463" r="26012" b="9422"/>
          <a:stretch>
            <a:fillRect/>
          </a:stretch>
        </p:blipFill>
        <p:spPr bwMode="auto">
          <a:xfrm>
            <a:off x="588796" y="1378528"/>
            <a:ext cx="7139589" cy="3531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8158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5"/>
          <p:cNvSpPr/>
          <p:nvPr/>
        </p:nvSpPr>
        <p:spPr>
          <a:xfrm>
            <a:off x="7400" y="310825"/>
            <a:ext cx="9144000" cy="584700"/>
          </a:xfrm>
          <a:prstGeom prst="rect">
            <a:avLst/>
          </a:prstGeom>
          <a:solidFill>
            <a:srgbClr val="CC412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3" name="Google Shape;103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93749" y="156872"/>
            <a:ext cx="1278675" cy="1264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Imagem 15" descr="Lançamento do número emergencial 199 da Defesa Civil acontecerá nesta quinta-feira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7" r="3047" b="744"/>
          <a:stretch/>
        </p:blipFill>
        <p:spPr bwMode="auto">
          <a:xfrm>
            <a:off x="129897" y="97921"/>
            <a:ext cx="1420083" cy="93518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1745673" y="411623"/>
            <a:ext cx="57691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>
                <a:solidFill>
                  <a:schemeClr val="bg1"/>
                </a:solidFill>
              </a:rPr>
              <a:t>O QUE É A DEFESA CIVIL?</a:t>
            </a:r>
            <a:endParaRPr lang="pt-BR" b="1" dirty="0">
              <a:solidFill>
                <a:schemeClr val="bg1"/>
              </a:solidFill>
            </a:endParaRPr>
          </a:p>
        </p:txBody>
      </p:sp>
      <p:pic>
        <p:nvPicPr>
          <p:cNvPr id="8" name="Imagem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6" t="43289" r="10934" b="18127"/>
          <a:stretch>
            <a:fillRect/>
          </a:stretch>
        </p:blipFill>
        <p:spPr bwMode="auto">
          <a:xfrm>
            <a:off x="2803781" y="128351"/>
            <a:ext cx="3551237" cy="120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tângulo 1"/>
          <p:cNvSpPr>
            <a:spLocks noChangeArrowheads="1"/>
          </p:cNvSpPr>
          <p:nvPr/>
        </p:nvSpPr>
        <p:spPr bwMode="auto">
          <a:xfrm>
            <a:off x="450273" y="1544580"/>
            <a:ext cx="7715395" cy="3371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pt-BR" sz="1600" b="1" dirty="0">
                <a:latin typeface="Arial" panose="020B0604020202020204" pitchFamily="34" charset="0"/>
              </a:rPr>
              <a:t>Ponto focal e apoio no desenvolvimento de políticas de redução de risco de desastres para os países e promove sinergias entre os vários organismos do sistema das Nações Unidas, organizações regionais, organizações não governamentais, sociedade civil e outros parceiros estratégicos. </a:t>
            </a:r>
            <a:endParaRPr lang="pt-BR" sz="1600" b="1" dirty="0" smtClean="0">
              <a:latin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endParaRPr lang="pt-BR" sz="1600" b="1" dirty="0">
              <a:latin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pt-BR" sz="1600" b="1" dirty="0" smtClean="0">
                <a:latin typeface="Arial" panose="020B0604020202020204" pitchFamily="34" charset="0"/>
              </a:rPr>
              <a:t>O </a:t>
            </a:r>
            <a:r>
              <a:rPr lang="pt-BR" sz="1600" b="1" dirty="0">
                <a:latin typeface="Arial" panose="020B0604020202020204" pitchFamily="34" charset="0"/>
              </a:rPr>
              <a:t>trabalho desenvolvido pela UNNDR é elaborado em apoio à implementação do Marco Sendai para Redução do Risco de Desastres 2015-2030, que é um acordo voluntário e não vinculativo de 15 anos com foco nas pessoas para enfrentar a redução do risco de desastres</a:t>
            </a:r>
            <a:r>
              <a:rPr lang="pt-BR" sz="1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80146502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628</TotalTime>
  <Words>1211</Words>
  <Application>Microsoft Office PowerPoint</Application>
  <PresentationFormat>Apresentação na tela (16:9)</PresentationFormat>
  <Paragraphs>156</Paragraphs>
  <Slides>66</Slides>
  <Notes>66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66</vt:i4>
      </vt:variant>
    </vt:vector>
  </HeadingPairs>
  <TitlesOfParts>
    <vt:vector size="70" baseType="lpstr">
      <vt:lpstr>Calibri</vt:lpstr>
      <vt:lpstr>Times New Roman</vt:lpstr>
      <vt:lpstr>Arial</vt:lpstr>
      <vt:lpstr>Simple Light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    REESTRUTURAÇÃO DEFESA CIVIL  PATOS DE MINAS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Edirlei Viana da Silva</dc:creator>
  <cp:lastModifiedBy>NOTE</cp:lastModifiedBy>
  <cp:revision>46</cp:revision>
  <dcterms:modified xsi:type="dcterms:W3CDTF">2022-12-06T23:40:53Z</dcterms:modified>
</cp:coreProperties>
</file>