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553" r:id="rId2"/>
    <p:sldId id="577" r:id="rId3"/>
    <p:sldId id="578" r:id="rId4"/>
    <p:sldId id="583" r:id="rId5"/>
    <p:sldId id="473" r:id="rId6"/>
    <p:sldId id="598" r:id="rId7"/>
    <p:sldId id="584" r:id="rId8"/>
    <p:sldId id="599" r:id="rId9"/>
    <p:sldId id="601" r:id="rId10"/>
    <p:sldId id="586" r:id="rId11"/>
    <p:sldId id="585" r:id="rId12"/>
    <p:sldId id="579" r:id="rId13"/>
    <p:sldId id="587" r:id="rId14"/>
    <p:sldId id="588" r:id="rId15"/>
    <p:sldId id="589" r:id="rId16"/>
    <p:sldId id="590" r:id="rId17"/>
    <p:sldId id="591" r:id="rId18"/>
    <p:sldId id="592" r:id="rId19"/>
    <p:sldId id="593" r:id="rId20"/>
    <p:sldId id="594" r:id="rId21"/>
    <p:sldId id="595" r:id="rId22"/>
    <p:sldId id="600" r:id="rId23"/>
    <p:sldId id="596" r:id="rId24"/>
    <p:sldId id="597" r:id="rId25"/>
    <p:sldId id="517" r:id="rId26"/>
    <p:sldId id="582" r:id="rId27"/>
    <p:sldId id="343" r:id="rId28"/>
  </p:sldIdLst>
  <p:sldSz cx="9144000" cy="6858000" type="screen4x3"/>
  <p:notesSz cx="7099300" cy="10234613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96" autoAdjust="0"/>
    <p:restoredTop sz="94761" autoAdjust="0"/>
  </p:normalViewPr>
  <p:slideViewPr>
    <p:cSldViewPr>
      <p:cViewPr varScale="1">
        <p:scale>
          <a:sx n="78" d="100"/>
          <a:sy n="78" d="100"/>
        </p:scale>
        <p:origin x="141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9DFE2A3A-34A6-4F52-9F07-77BF4D222B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9B809EB6-3A31-408A-B629-306FE14A44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2E4C125-E216-A8B2-0EAE-A1A54DE674F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9" name="Rectangle 5">
            <a:extLst>
              <a:ext uri="{FF2B5EF4-FFF2-40B4-BE49-F238E27FC236}">
                <a16:creationId xmlns:a16="http://schemas.microsoft.com/office/drawing/2014/main" id="{A3417FC6-E87A-4791-84C7-166610FCA12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98310" name="Rectangle 6">
            <a:extLst>
              <a:ext uri="{FF2B5EF4-FFF2-40B4-BE49-F238E27FC236}">
                <a16:creationId xmlns:a16="http://schemas.microsoft.com/office/drawing/2014/main" id="{21F1DEA8-AA14-4A8F-A519-729B46E465D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8311" name="Rectangle 7">
            <a:extLst>
              <a:ext uri="{FF2B5EF4-FFF2-40B4-BE49-F238E27FC236}">
                <a16:creationId xmlns:a16="http://schemas.microsoft.com/office/drawing/2014/main" id="{13810807-E1CC-439A-95DE-6C2ED5F7D2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fld id="{0F636071-8122-4B7E-98D3-B787E7F2E59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4B3AE2-B6B0-9777-C413-4E7F46E85A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4FE191-4CBC-5407-C734-1B40ACB2CA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942616-482F-9F0A-627D-7691F3A8EF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7FA3FD-E390-427E-A40F-C3D821EBCA8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146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1973C8-4E9B-AB52-AEDE-76514F4D8A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9FCFDC-764B-BEB3-FBE7-9AE8990E27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27A5D4-6EE4-131D-E00F-1C210B39DC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9ABFF-DF59-4E33-A4F4-F2B0505F14C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8803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46DA7A-1BBA-BAA4-8040-1994571970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798925-7295-FA13-10E1-3C398ADB1E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CCF9CD-492E-6E0A-C6ED-0E3DE97DC4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C674F-B2CE-4A02-8587-7058BF91D19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2536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33E509-0A2A-E044-5471-C9D9A24061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27C7C7-C842-028B-03CC-15063AF74E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2C95B9-0163-3460-2A77-337E21E639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793CD-1761-4003-8417-983D69CCC79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586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00C3D5-2F79-3D26-F03E-F0C5E4B681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84BDF7-CE51-20B6-A033-DB0E4D2B3A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373463-4738-2DFB-0254-29E28070CB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99A070-7702-40B2-8308-E0FDE17D7FB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123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3D20A0-6FE1-72C9-D28B-B25C819E81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13A78F-7257-B609-B362-E04086AF2A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635F7F-6D00-276C-B9C8-AF9AB18B89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9B500-06E7-497B-B32B-696D376C9BA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337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CC9EA77-6737-0D10-D0A7-FFAB4B3EB2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1743685-F625-3FDE-7C1B-57841A9008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F0DB3D3-7CFE-75E9-01E3-42E4B40407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A0FEE-52EB-4108-B335-9918F3DAF42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066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B60D267-C05F-34D4-AFAE-C9753AD0F2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4358C1-BDD5-0482-4CA7-E12CACDB09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716313B-90D2-AECD-C6E7-51797A09CF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99EDBF-D00A-4397-AE1E-690046C5B90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341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74A1026-5B0C-B1CB-3EB5-90BAA779D1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EA17764-5991-2543-59F3-ADF1045A7D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92C6B45-B9F9-ED87-576F-FBCFAC69BE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1E1D3A-234E-4387-A333-728A1D55D34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9766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8E85A2-DB7C-21EF-F940-21D72756E3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89546C-5810-0475-DE6A-F81595E1A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745A3E-3DAF-FC8F-6E73-23020E6383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8FC200-AC16-4C27-8C13-238ACBDAF50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4018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DB7661-41CF-73CE-9418-36FC98378F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90241B-CF51-7619-E442-96BAF3D533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A25828-353E-8CA4-ECF6-66B0285AAA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E31AE-CD1E-4CC0-AD2D-550AE42F033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1813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0EAB764-0C58-879E-30D5-C6F58710A0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5180631-6745-AAA6-80DF-9211E3FD2A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FD32347-AF41-431B-BFD7-C6FCAB68C97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D8FA8F9-27E0-4E3C-8FFC-91FABB9162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4400AC8-4245-497F-9993-351DB0C883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E3E4855-5D25-4B60-8C43-504FB248870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0040EFA9-25FF-4A08-9CAB-710972526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" y="2276475"/>
            <a:ext cx="9144000" cy="1584325"/>
          </a:xfrm>
          <a:prstGeom prst="rect">
            <a:avLst/>
          </a:prstGeom>
          <a:solidFill>
            <a:schemeClr val="tx2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000099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rgbClr val="000099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rgbClr val="000099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0000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0000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0000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0000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0000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000099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sz="2800" b="1" dirty="0">
                <a:solidFill>
                  <a:srgbClr val="FF0000"/>
                </a:solidFill>
              </a:rPr>
              <a:t>CIDADES RESILIENTES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sz="2800" b="1" dirty="0">
                <a:solidFill>
                  <a:schemeClr val="bg1"/>
                </a:solidFill>
              </a:rPr>
              <a:t>Importância das medidas NÃO ESTRUTURAIS e PREVENTIVAS</a:t>
            </a:r>
            <a:endParaRPr lang="pt-BR" altLang="pt-BR" sz="2400" dirty="0">
              <a:solidFill>
                <a:schemeClr val="bg1"/>
              </a:solidFill>
            </a:endParaRPr>
          </a:p>
        </p:txBody>
      </p:sp>
      <p:sp>
        <p:nvSpPr>
          <p:cNvPr id="3075" name="Rectangle 4">
            <a:extLst>
              <a:ext uri="{FF2B5EF4-FFF2-40B4-BE49-F238E27FC236}">
                <a16:creationId xmlns:a16="http://schemas.microsoft.com/office/drawing/2014/main" id="{5EF7BABC-7012-CCEE-0910-CDFFE8723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0" y="4724400"/>
            <a:ext cx="6400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pt-BR" altLang="pt-BR" sz="1800">
                <a:latin typeface="Tahoma" panose="020B0604030504040204" pitchFamily="34" charset="0"/>
              </a:rPr>
              <a:t>Prof. Dr. Vanderlei de Oliveira Ferreira</a:t>
            </a:r>
          </a:p>
          <a:p>
            <a:pPr algn="ctr"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pt-BR" altLang="pt-BR" sz="1800">
              <a:latin typeface="Tahoma" panose="020B0604030504040204" pitchFamily="34" charset="0"/>
            </a:endParaRPr>
          </a:p>
        </p:txBody>
      </p:sp>
      <p:pic>
        <p:nvPicPr>
          <p:cNvPr id="3076" name="Picture 17" descr="Início">
            <a:extLst>
              <a:ext uri="{FF2B5EF4-FFF2-40B4-BE49-F238E27FC236}">
                <a16:creationId xmlns:a16="http://schemas.microsoft.com/office/drawing/2014/main" id="{1849B556-66F7-F302-2A9E-D63773026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5805488"/>
            <a:ext cx="253365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Logotipo da Unidade Acadêmica">
            <a:extLst>
              <a:ext uri="{FF2B5EF4-FFF2-40B4-BE49-F238E27FC236}">
                <a16:creationId xmlns:a16="http://schemas.microsoft.com/office/drawing/2014/main" id="{C9217A51-90C1-DF49-2DA0-FDC2D73CD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188913"/>
            <a:ext cx="38544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tângulo 5">
            <a:extLst>
              <a:ext uri="{FF2B5EF4-FFF2-40B4-BE49-F238E27FC236}">
                <a16:creationId xmlns:a16="http://schemas.microsoft.com/office/drawing/2014/main" id="{3115F685-15BC-9D83-8344-0DA587059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092825"/>
            <a:ext cx="87852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100">
                <a:latin typeface="Tahoma" panose="020B0604030504040204" pitchFamily="34" charset="0"/>
              </a:rPr>
              <a:t>FERREIRA, V.O; ANDRADE, S. L; MENDES SILVA, M . Elaboração de um mapa de risco de inundação da bacia hidrográfica do córrego São Pedro, área urbana de Uberlândia-MG / Elab. of a inund. risk map of the watershed of the stream St. Pedro, urban area of Uberlândia-MG - DOI: 10.5752/P.2318-2962.2014v24n41p1. CADERNO DE GEOGRAFIA, v. 24, p. 1-16, 2014.</a:t>
            </a:r>
            <a:endParaRPr lang="pt-BR" altLang="pt-BR" sz="1100"/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88248501-5194-6854-95A4-442B87629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"/>
          <a:stretch>
            <a:fillRect/>
          </a:stretch>
        </p:blipFill>
        <p:spPr bwMode="auto">
          <a:xfrm>
            <a:off x="827088" y="292100"/>
            <a:ext cx="82804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CaixaDeTexto 2">
            <a:extLst>
              <a:ext uri="{FF2B5EF4-FFF2-40B4-BE49-F238E27FC236}">
                <a16:creationId xmlns:a16="http://schemas.microsoft.com/office/drawing/2014/main" id="{FBB33037-8C52-E908-9AFE-375BA6D1E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2987675"/>
            <a:ext cx="792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/>
              <a:t>2007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5419730E-F5B7-4B8F-A4E3-3182ECFDF0E6}"/>
              </a:ext>
            </a:extLst>
          </p:cNvPr>
          <p:cNvSpPr/>
          <p:nvPr/>
        </p:nvSpPr>
        <p:spPr>
          <a:xfrm>
            <a:off x="3635375" y="646113"/>
            <a:ext cx="2449513" cy="4799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4">
            <a:extLst>
              <a:ext uri="{FF2B5EF4-FFF2-40B4-BE49-F238E27FC236}">
                <a16:creationId xmlns:a16="http://schemas.microsoft.com/office/drawing/2014/main" id="{F32CE6F1-8ACB-F75C-9FB3-90196346F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774065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tângulo 1">
            <a:extLst>
              <a:ext uri="{FF2B5EF4-FFF2-40B4-BE49-F238E27FC236}">
                <a16:creationId xmlns:a16="http://schemas.microsoft.com/office/drawing/2014/main" id="{6593BFBE-8247-51A7-FCCB-CC666C0D8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19813"/>
            <a:ext cx="91074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100">
                <a:latin typeface="Tahoma" panose="020B0604030504040204" pitchFamily="34" charset="0"/>
              </a:rPr>
              <a:t>CAIXETA, A. C. M; FERREIRA, V. O; NISHIYAMA, L . Caracterização geoambiental da bacia do Córrego São Pedro-Uberlândia/MG: contribuição para elaboração do plano de drenagem urbana. SOCIEDADE &amp; NATUREZA (UFU. IMPRESSO), v. 31, p. 1-24, 2019.</a:t>
            </a:r>
            <a:endParaRPr lang="pt-BR" altLang="pt-BR" sz="1100"/>
          </a:p>
        </p:txBody>
      </p:sp>
      <p:pic>
        <p:nvPicPr>
          <p:cNvPr id="14339" name="Imagem 84">
            <a:extLst>
              <a:ext uri="{FF2B5EF4-FFF2-40B4-BE49-F238E27FC236}">
                <a16:creationId xmlns:a16="http://schemas.microsoft.com/office/drawing/2014/main" id="{6A53CA4D-8980-A1D4-E0C1-B9BE12399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8913"/>
            <a:ext cx="8069262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AFFD8763-E85B-4264-A63A-4913A4DC8557}"/>
              </a:ext>
            </a:extLst>
          </p:cNvPr>
          <p:cNvSpPr/>
          <p:nvPr/>
        </p:nvSpPr>
        <p:spPr>
          <a:xfrm>
            <a:off x="3708400" y="1341438"/>
            <a:ext cx="2735263" cy="4391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A4709B9-CA12-4233-A005-DF1C0C2B4680}"/>
              </a:ext>
            </a:extLst>
          </p:cNvPr>
          <p:cNvSpPr/>
          <p:nvPr/>
        </p:nvSpPr>
        <p:spPr>
          <a:xfrm>
            <a:off x="2268538" y="333375"/>
            <a:ext cx="2016125" cy="27352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2">
            <a:extLst>
              <a:ext uri="{FF2B5EF4-FFF2-40B4-BE49-F238E27FC236}">
                <a16:creationId xmlns:a16="http://schemas.microsoft.com/office/drawing/2014/main" id="{A8F29DAF-C82E-9E83-CA50-258D2618B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414588"/>
            <a:ext cx="887730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tângulo 1">
            <a:extLst>
              <a:ext uri="{FF2B5EF4-FFF2-40B4-BE49-F238E27FC236}">
                <a16:creationId xmlns:a16="http://schemas.microsoft.com/office/drawing/2014/main" id="{9B449B6B-7D61-759A-F9D2-E2CABCB24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021388"/>
            <a:ext cx="9144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100">
                <a:latin typeface="Tahoma" panose="020B0604030504040204" pitchFamily="34" charset="0"/>
              </a:rPr>
              <a:t>FERREIRA, V.O; MENDES, P. G. J . Potencial de aproveitamento de água pluvial em escolas estaduais de Uberlândia-MG / Rainwater utilization potential in state schools of Uberlândia-MG. CADERNO DE GEOGRAFIA, v. 27, p. 516-533, 2017.</a:t>
            </a:r>
            <a:endParaRPr lang="pt-BR" altLang="pt-BR" sz="110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20E5AC40-6995-4DB6-894F-E4BDC0CAA86F}"/>
              </a:ext>
            </a:extLst>
          </p:cNvPr>
          <p:cNvGraphicFramePr>
            <a:graphicFrameLocks noGrp="1"/>
          </p:cNvGraphicFramePr>
          <p:nvPr/>
        </p:nvGraphicFramePr>
        <p:xfrm>
          <a:off x="107950" y="2276475"/>
          <a:ext cx="3149600" cy="2525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4073">
                  <a:extLst>
                    <a:ext uri="{9D8B030D-6E8A-4147-A177-3AD203B41FA5}">
                      <a16:colId xmlns:a16="http://schemas.microsoft.com/office/drawing/2014/main" val="377658716"/>
                    </a:ext>
                  </a:extLst>
                </a:gridCol>
                <a:gridCol w="2445527">
                  <a:extLst>
                    <a:ext uri="{9D8B030D-6E8A-4147-A177-3AD203B41FA5}">
                      <a16:colId xmlns:a16="http://schemas.microsoft.com/office/drawing/2014/main" val="1875714626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</a:rPr>
                        <a:t>Número de Ordem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1" marR="444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</a:rPr>
                        <a:t>Escola Estadual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1" marR="44441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359646"/>
                  </a:ext>
                </a:extLst>
              </a:tr>
              <a:tr h="199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1" marR="44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</a:rPr>
                        <a:t>Amador Naves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1" marR="44441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975933"/>
                  </a:ext>
                </a:extLst>
              </a:tr>
              <a:tr h="199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1" marR="44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</a:rPr>
                        <a:t>Antônio Thomaz Ferreira de Rezende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1" marR="44441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801519"/>
                  </a:ext>
                </a:extLst>
              </a:tr>
              <a:tr h="199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1" marR="44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</a:rPr>
                        <a:t>Frei Egídio Parisi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1" marR="44441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415431"/>
                  </a:ext>
                </a:extLst>
              </a:tr>
              <a:tr h="199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1" marR="44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</a:rPr>
                        <a:t>Jardim Ipanema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1" marR="44441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175830"/>
                  </a:ext>
                </a:extLst>
              </a:tr>
              <a:tr h="199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1" marR="44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</a:rPr>
                        <a:t>Jerônimo Arantes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1" marR="44441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897412"/>
                  </a:ext>
                </a:extLst>
              </a:tr>
              <a:tr h="199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1" marR="44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</a:rPr>
                        <a:t>João Rezende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1" marR="44441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208951"/>
                  </a:ext>
                </a:extLst>
              </a:tr>
              <a:tr h="199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1" marR="44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</a:rPr>
                        <a:t>Lourdes de Carvalho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1" marR="44441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632630"/>
                  </a:ext>
                </a:extLst>
              </a:tr>
              <a:tr h="199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1" marR="44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</a:rPr>
                        <a:t>Maria Conceição Barbosa de Souza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1" marR="44441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576216"/>
                  </a:ext>
                </a:extLst>
              </a:tr>
              <a:tr h="199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1" marR="44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</a:rPr>
                        <a:t>Professor Inácio Castilho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1" marR="44441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603870"/>
                  </a:ext>
                </a:extLst>
              </a:tr>
              <a:tr h="199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1" marR="44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</a:rPr>
                        <a:t>Teotônio Vilela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1" marR="44441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05013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1" marR="44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err="1">
                          <a:solidFill>
                            <a:schemeClr val="bg1"/>
                          </a:solidFill>
                          <a:effectLst/>
                        </a:rPr>
                        <a:t>Tubal</a:t>
                      </a: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</a:rPr>
                        <a:t> Vilela da Silva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1" marR="44441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148142"/>
                  </a:ext>
                </a:extLst>
              </a:tr>
            </a:tbl>
          </a:graphicData>
        </a:graphic>
      </p:graphicFrame>
      <p:pic>
        <p:nvPicPr>
          <p:cNvPr id="16428" name="Picture 6" descr="C:\Users\pedro\Desktop\Mono Móvel\Arquivos GEO\Mapas\Mapa de Localização.jpg">
            <a:extLst>
              <a:ext uri="{FF2B5EF4-FFF2-40B4-BE49-F238E27FC236}">
                <a16:creationId xmlns:a16="http://schemas.microsoft.com/office/drawing/2014/main" id="{432A7932-FB11-D738-4C22-075134341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431925"/>
            <a:ext cx="5770562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tângulo 1">
            <a:extLst>
              <a:ext uri="{FF2B5EF4-FFF2-40B4-BE49-F238E27FC236}">
                <a16:creationId xmlns:a16="http://schemas.microsoft.com/office/drawing/2014/main" id="{FC4A03A1-D11C-0D41-4382-6EA476317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092825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100">
                <a:latin typeface="Tahoma" panose="020B0604030504040204" pitchFamily="34" charset="0"/>
              </a:rPr>
              <a:t>FERREIRA, V.O; MENDES, P. G. J . Potencial de aproveitamento de água pluvial em escolas estaduais de Uberlândia-MG / Rainwater utilization potential in state schools of Uberlândia-MG. CADERNO DE GEOGRAFIA, v. 27, p. 516-533, 2017.</a:t>
            </a:r>
            <a:endParaRPr lang="pt-BR" altLang="pt-BR" sz="1100"/>
          </a:p>
        </p:txBody>
      </p:sp>
      <p:pic>
        <p:nvPicPr>
          <p:cNvPr id="17411" name="Imagem 5">
            <a:extLst>
              <a:ext uri="{FF2B5EF4-FFF2-40B4-BE49-F238E27FC236}">
                <a16:creationId xmlns:a16="http://schemas.microsoft.com/office/drawing/2014/main" id="{5B1905E6-44FB-73D9-A763-E74C963C3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052513"/>
            <a:ext cx="9074150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tângulo 1">
            <a:extLst>
              <a:ext uri="{FF2B5EF4-FFF2-40B4-BE49-F238E27FC236}">
                <a16:creationId xmlns:a16="http://schemas.microsoft.com/office/drawing/2014/main" id="{C0A4EEC9-670B-9A24-138A-A8C310733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5876925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100">
                <a:latin typeface="Tahoma" panose="020B0604030504040204" pitchFamily="34" charset="0"/>
              </a:rPr>
              <a:t>FERREIRA, V.O; MENDES, P. G. J . Potencial de aproveitamento de água pluvial em escolas estaduais de Uberlândia-MG / Rainwater utilization potential in state schools of Uberlândia-MG. CADERNO DE GEOGRAFIA, v. 27, p. 516-533, 2017.</a:t>
            </a:r>
            <a:endParaRPr lang="pt-BR" altLang="pt-BR" sz="1100"/>
          </a:p>
        </p:txBody>
      </p:sp>
      <p:pic>
        <p:nvPicPr>
          <p:cNvPr id="18435" name="Imagem 2">
            <a:extLst>
              <a:ext uri="{FF2B5EF4-FFF2-40B4-BE49-F238E27FC236}">
                <a16:creationId xmlns:a16="http://schemas.microsoft.com/office/drawing/2014/main" id="{8547E0E9-777B-FE8B-D624-D2C55D971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42988"/>
            <a:ext cx="8704263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2">
            <a:extLst>
              <a:ext uri="{FF2B5EF4-FFF2-40B4-BE49-F238E27FC236}">
                <a16:creationId xmlns:a16="http://schemas.microsoft.com/office/drawing/2014/main" id="{7A6882E8-DCFD-B7A0-777E-F5137A7E0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1773238"/>
            <a:ext cx="8183563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tângulo 4">
            <a:extLst>
              <a:ext uri="{FF2B5EF4-FFF2-40B4-BE49-F238E27FC236}">
                <a16:creationId xmlns:a16="http://schemas.microsoft.com/office/drawing/2014/main" id="{85D81DCA-37D9-A871-BE19-45CC4544C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2825"/>
            <a:ext cx="9144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100">
                <a:latin typeface="Tahoma" panose="020B0604030504040204" pitchFamily="34" charset="0"/>
              </a:rPr>
              <a:t>BORGES, F. O; FERREIRA, V. O . Planícies de inundação e áreas inundáveis: análise comparativa dos conceitos mediante aplicação nas bacias hidrográficas do Ribeirão Bom Jardim e Rio das Pedras, Triângulo Mineiro. REVISTA CERRADOS (UNIMONTES), v. 17, p. 114-130, 2019.</a:t>
            </a:r>
            <a:endParaRPr lang="pt-BR" altLang="pt-BR" sz="1100"/>
          </a:p>
        </p:txBody>
      </p:sp>
      <p:pic>
        <p:nvPicPr>
          <p:cNvPr id="20483" name="Imagem 1">
            <a:extLst>
              <a:ext uri="{FF2B5EF4-FFF2-40B4-BE49-F238E27FC236}">
                <a16:creationId xmlns:a16="http://schemas.microsoft.com/office/drawing/2014/main" id="{511C3131-07E0-0C18-3602-2203569EC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755650"/>
            <a:ext cx="7127875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m 1">
            <a:extLst>
              <a:ext uri="{FF2B5EF4-FFF2-40B4-BE49-F238E27FC236}">
                <a16:creationId xmlns:a16="http://schemas.microsoft.com/office/drawing/2014/main" id="{1DCEB094-C3A6-F769-8E63-F0782D7DE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76250"/>
            <a:ext cx="73977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Imagem 2">
            <a:extLst>
              <a:ext uri="{FF2B5EF4-FFF2-40B4-BE49-F238E27FC236}">
                <a16:creationId xmlns:a16="http://schemas.microsoft.com/office/drawing/2014/main" id="{46EC4E4A-0514-8A12-19DC-D1B83FD0D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3500438"/>
            <a:ext cx="548640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">
            <a:extLst>
              <a:ext uri="{FF2B5EF4-FFF2-40B4-BE49-F238E27FC236}">
                <a16:creationId xmlns:a16="http://schemas.microsoft.com/office/drawing/2014/main" id="{2D27872B-65F4-C314-7C8A-DC7F78451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181475"/>
            <a:ext cx="8351837" cy="83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Conhecimento</a:t>
            </a:r>
            <a:r>
              <a:rPr lang="pt-BR" altLang="pt-BR" sz="2400">
                <a:latin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altLang="pt-BR" sz="24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gestão pública eficiente e INDEPENDENTE </a:t>
            </a:r>
            <a:r>
              <a:rPr lang="pt-BR" altLang="pt-BR" sz="2400">
                <a:latin typeface="Tahoma" panose="020B0604030504040204" pitchFamily="34" charset="0"/>
                <a:cs typeface="Tahoma" panose="020B0604030504040204" pitchFamily="34" charset="0"/>
              </a:rPr>
              <a:t>são fundamentais.</a:t>
            </a:r>
          </a:p>
        </p:txBody>
      </p:sp>
      <p:sp>
        <p:nvSpPr>
          <p:cNvPr id="5" name="Seta para Baixo 4">
            <a:extLst>
              <a:ext uri="{FF2B5EF4-FFF2-40B4-BE49-F238E27FC236}">
                <a16:creationId xmlns:a16="http://schemas.microsoft.com/office/drawing/2014/main" id="{50468946-5824-4DE4-A959-FAF863F149F9}"/>
              </a:ext>
            </a:extLst>
          </p:cNvPr>
          <p:cNvSpPr/>
          <p:nvPr/>
        </p:nvSpPr>
        <p:spPr>
          <a:xfrm>
            <a:off x="4335463" y="3570288"/>
            <a:ext cx="469900" cy="358775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28574932-FF85-5631-0779-FF4BC17F0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590675"/>
            <a:ext cx="8350250" cy="1727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pt-BR" altLang="pt-BR" sz="2800" dirty="0">
                <a:latin typeface="Tahoma" panose="020B0604030504040204" pitchFamily="34" charset="0"/>
                <a:cs typeface="Tahoma" panose="020B0604030504040204" pitchFamily="34" charset="0"/>
              </a:rPr>
              <a:t>Relação inteligente e segura com os fluxos hidrológicos</a:t>
            </a:r>
          </a:p>
          <a:p>
            <a:pPr algn="ctr">
              <a:buFont typeface="Courier New" panose="02070309020205020404" pitchFamily="49" charset="0"/>
              <a:buChar char="o"/>
              <a:defRPr/>
            </a:pP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Medidas estruturais</a:t>
            </a:r>
          </a:p>
          <a:p>
            <a:pPr algn="ctr">
              <a:buFont typeface="Courier New" panose="02070309020205020404" pitchFamily="49" charset="0"/>
              <a:buChar char="o"/>
              <a:defRPr/>
            </a:pPr>
            <a:r>
              <a:rPr lang="pt-BR" altLang="pt-BR" sz="2000" dirty="0">
                <a:latin typeface="Tahoma" panose="020B0604030504040204" pitchFamily="34" charset="0"/>
                <a:cs typeface="Tahoma" panose="020B0604030504040204" pitchFamily="34" charset="0"/>
              </a:rPr>
              <a:t>Medidas não estruturais</a:t>
            </a:r>
          </a:p>
          <a:p>
            <a:pPr algn="ctr">
              <a:buFont typeface="Courier New" panose="02070309020205020404" pitchFamily="49" charset="0"/>
              <a:buChar char="o"/>
              <a:defRPr/>
            </a:pPr>
            <a:endParaRPr lang="pt-BR" altLang="pt-BR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6378B9AC-30DE-4E84-AE7D-E2A924C46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47675"/>
            <a:ext cx="8353425" cy="4603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pt-BR" sz="24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INTRODUÇÃO</a:t>
            </a:r>
            <a:endParaRPr lang="pt-BR" sz="24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m 1">
            <a:extLst>
              <a:ext uri="{FF2B5EF4-FFF2-40B4-BE49-F238E27FC236}">
                <a16:creationId xmlns:a16="http://schemas.microsoft.com/office/drawing/2014/main" id="{F1159BE8-9BC9-F4E0-8C15-54B5B3780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8913"/>
            <a:ext cx="729615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tângulo 2">
            <a:extLst>
              <a:ext uri="{FF2B5EF4-FFF2-40B4-BE49-F238E27FC236}">
                <a16:creationId xmlns:a16="http://schemas.microsoft.com/office/drawing/2014/main" id="{99947DE3-613F-0ECF-7A1C-DB31BDA49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069013"/>
            <a:ext cx="8928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100">
                <a:latin typeface="Tahoma" panose="020B0604030504040204" pitchFamily="34" charset="0"/>
                <a:cs typeface="Tahoma" panose="020B0604030504040204" pitchFamily="34" charset="0"/>
              </a:rPr>
              <a:t>ROSA, R. M.; FERREIRA, V. O. Proposta de zoneamento ambiental para bacias hidrográficas: aplicação na Unidade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100">
                <a:latin typeface="Tahoma" panose="020B0604030504040204" pitchFamily="34" charset="0"/>
                <a:cs typeface="Tahoma" panose="020B0604030504040204" pitchFamily="34" charset="0"/>
              </a:rPr>
              <a:t>de Planejamento e Gestão dos Recursos Hídricos Afluentes Mineiros do Baixo Paranaíba. GEOUSP, v. 26, n. 2, e-180525, ago. 2022. ISSN 2179-0892. Disponível em: https://www.revistas.usp.br/geousp/workflow/index/180525/4. doi: https:// doi.org/10.11606/issn.2179-0892.geousp.2022.180525.pt.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tângulo 2">
            <a:extLst>
              <a:ext uri="{FF2B5EF4-FFF2-40B4-BE49-F238E27FC236}">
                <a16:creationId xmlns:a16="http://schemas.microsoft.com/office/drawing/2014/main" id="{2A1B91F1-EE8F-4961-05DC-14F21D5DC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069013"/>
            <a:ext cx="8928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100">
                <a:latin typeface="Tahoma" panose="020B0604030504040204" pitchFamily="34" charset="0"/>
                <a:cs typeface="Tahoma" panose="020B0604030504040204" pitchFamily="34" charset="0"/>
              </a:rPr>
              <a:t>ROSA, R. M.; FERREIRA, V. O. Proposta de zoneamento ambiental para bacias hidrográficas: aplicação na Unidade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100">
                <a:latin typeface="Tahoma" panose="020B0604030504040204" pitchFamily="34" charset="0"/>
                <a:cs typeface="Tahoma" panose="020B0604030504040204" pitchFamily="34" charset="0"/>
              </a:rPr>
              <a:t>de Planejamento e Gestão dos Recursos Hídricos Afluentes Mineiros do Baixo Paranaíba. GEOUSP, v. 26, n. 2, e-180525, ago. 2022. ISSN 2179-0892. Disponível em: https://www.revistas.usp.br/geousp/workflow/index/180525/4. doi: https:// doi.org/10.11606/issn.2179-0892.geousp.2022.180525.pt.</a:t>
            </a:r>
          </a:p>
        </p:txBody>
      </p:sp>
      <p:pic>
        <p:nvPicPr>
          <p:cNvPr id="23555" name="Imagem 1">
            <a:extLst>
              <a:ext uri="{FF2B5EF4-FFF2-40B4-BE49-F238E27FC236}">
                <a16:creationId xmlns:a16="http://schemas.microsoft.com/office/drawing/2014/main" id="{A06FA1B4-CE8B-A881-4A11-AD64B4D4E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309563"/>
            <a:ext cx="7781925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tângulo 2">
            <a:extLst>
              <a:ext uri="{FF2B5EF4-FFF2-40B4-BE49-F238E27FC236}">
                <a16:creationId xmlns:a16="http://schemas.microsoft.com/office/drawing/2014/main" id="{D29BBE1A-B5F1-3509-C733-3986196E6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069013"/>
            <a:ext cx="8928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100">
                <a:latin typeface="Tahoma" panose="020B0604030504040204" pitchFamily="34" charset="0"/>
                <a:cs typeface="Tahoma" panose="020B0604030504040204" pitchFamily="34" charset="0"/>
              </a:rPr>
              <a:t>ROSA, R. M.; FERREIRA, V. O. Proposta de zoneamento ambiental para bacias hidrográficas: aplicação na Unidade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100">
                <a:latin typeface="Tahoma" panose="020B0604030504040204" pitchFamily="34" charset="0"/>
                <a:cs typeface="Tahoma" panose="020B0604030504040204" pitchFamily="34" charset="0"/>
              </a:rPr>
              <a:t>de Planejamento e Gestão dos Recursos Hídricos Afluentes Mineiros do Baixo Paranaíba. GEOUSP, v. 26, n. 2, e-180525, ago. 2022. ISSN 2179-0892. Disponível em: https://www.revistas.usp.br/geousp/workflow/index/180525/4. doi: https:// doi.org/10.11606/issn.2179-0892.geousp.2022.180525.pt.</a:t>
            </a:r>
          </a:p>
        </p:txBody>
      </p:sp>
      <p:pic>
        <p:nvPicPr>
          <p:cNvPr id="24579" name="Imagem 2">
            <a:extLst>
              <a:ext uri="{FF2B5EF4-FFF2-40B4-BE49-F238E27FC236}">
                <a16:creationId xmlns:a16="http://schemas.microsoft.com/office/drawing/2014/main" id="{443F36C7-E844-B477-1A57-16F19D5DE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09563"/>
            <a:ext cx="78105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tângulo 2">
            <a:extLst>
              <a:ext uri="{FF2B5EF4-FFF2-40B4-BE49-F238E27FC236}">
                <a16:creationId xmlns:a16="http://schemas.microsoft.com/office/drawing/2014/main" id="{BF9C3152-6453-C1A6-423C-94C9CDED1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069013"/>
            <a:ext cx="8928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100">
                <a:latin typeface="Tahoma" panose="020B0604030504040204" pitchFamily="34" charset="0"/>
                <a:cs typeface="Tahoma" panose="020B0604030504040204" pitchFamily="34" charset="0"/>
              </a:rPr>
              <a:t>ROSA, R. M.; FERREIRA, V. O. Proposta de zoneamento ambiental para bacias hidrográficas: aplicação na Unidade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100">
                <a:latin typeface="Tahoma" panose="020B0604030504040204" pitchFamily="34" charset="0"/>
                <a:cs typeface="Tahoma" panose="020B0604030504040204" pitchFamily="34" charset="0"/>
              </a:rPr>
              <a:t>de Planejamento e Gestão dos Recursos Hídricos Afluentes Mineiros do Baixo Paranaíba. GEOUSP, v. 26, n. 2, e-180525, ago. 2022. ISSN 2179-0892. Disponível em: https://www.revistas.usp.br/geousp/workflow/index/180525/4. doi: https:// doi.org/10.11606/issn.2179-0892.geousp.2022.180525.pt.</a:t>
            </a:r>
          </a:p>
        </p:txBody>
      </p:sp>
      <p:pic>
        <p:nvPicPr>
          <p:cNvPr id="25603" name="Imagem 1">
            <a:extLst>
              <a:ext uri="{FF2B5EF4-FFF2-40B4-BE49-F238E27FC236}">
                <a16:creationId xmlns:a16="http://schemas.microsoft.com/office/drawing/2014/main" id="{F2DD5EE8-9A1C-A5AC-CB97-C09104699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300038"/>
            <a:ext cx="7870825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tângulo 2">
            <a:extLst>
              <a:ext uri="{FF2B5EF4-FFF2-40B4-BE49-F238E27FC236}">
                <a16:creationId xmlns:a16="http://schemas.microsoft.com/office/drawing/2014/main" id="{589E0DE6-711D-C895-8161-E42273558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069013"/>
            <a:ext cx="8928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100">
                <a:latin typeface="Tahoma" panose="020B0604030504040204" pitchFamily="34" charset="0"/>
                <a:cs typeface="Tahoma" panose="020B0604030504040204" pitchFamily="34" charset="0"/>
              </a:rPr>
              <a:t>ROSA, R. M.; FERREIRA, V. O. Proposta de zoneamento ambiental para bacias hidrográficas: aplicação na Unidade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100">
                <a:latin typeface="Tahoma" panose="020B0604030504040204" pitchFamily="34" charset="0"/>
                <a:cs typeface="Tahoma" panose="020B0604030504040204" pitchFamily="34" charset="0"/>
              </a:rPr>
              <a:t>de Planejamento e Gestão dos Recursos Hídricos Afluentes Mineiros do Baixo Paranaíba. GEOUSP, v. 26, n. 2, e-180525, ago. 2022. ISSN 2179-0892. Disponível em: https://www.revistas.usp.br/geousp/workflow/index/180525/4. doi: https:// doi.org/10.11606/issn.2179-0892.geousp.2022.180525.pt.</a:t>
            </a:r>
          </a:p>
        </p:txBody>
      </p:sp>
      <p:pic>
        <p:nvPicPr>
          <p:cNvPr id="26627" name="Imagem 1">
            <a:extLst>
              <a:ext uri="{FF2B5EF4-FFF2-40B4-BE49-F238E27FC236}">
                <a16:creationId xmlns:a16="http://schemas.microsoft.com/office/drawing/2014/main" id="{5B51902D-0B5B-17AC-E8F8-73F6D0F47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260350"/>
            <a:ext cx="787717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tângulo 3">
            <a:extLst>
              <a:ext uri="{FF2B5EF4-FFF2-40B4-BE49-F238E27FC236}">
                <a16:creationId xmlns:a16="http://schemas.microsoft.com/office/drawing/2014/main" id="{7AAA5972-2AC2-E3EB-F65D-ECE9C2F51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276475"/>
            <a:ext cx="748982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EM QUALQUER RAMO DA ATIVIDADE HUMANA VALE UMA LEI BÁSICA: A SOLUÇÃO DE UM PROBLEMA EXIGE O PERFEITO DIAGNÓSTICO E ELIMINAÇÃO DE SUAS CAUSAS.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1800" b="1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1800" b="1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1800" b="1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Tahoma" panose="020B0604030504040204" pitchFamily="34" charset="0"/>
                <a:cs typeface="Tahoma" panose="020B0604030504040204" pitchFamily="34" charset="0"/>
              </a:rPr>
              <a:t>PARA A SOLUÇÃO DE UM PROBLEMA NÃO SE PODEM UTILIZAR AS MESMAS FERRAMENTAS QUE CAUSARAM O PROBLEMA (A.EINSTEIN).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4BB91514-95FF-4F05-88C6-BD16C1192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19113"/>
            <a:ext cx="8353425" cy="4619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pt-BR" sz="24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CONCLUINDO...</a:t>
            </a:r>
            <a:endParaRPr lang="pt-BR" sz="24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aixaDeTexto 1">
            <a:extLst>
              <a:ext uri="{FF2B5EF4-FFF2-40B4-BE49-F238E27FC236}">
                <a16:creationId xmlns:a16="http://schemas.microsoft.com/office/drawing/2014/main" id="{30130654-3EDA-40BB-AB8E-00EE459D9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557338"/>
            <a:ext cx="8715375" cy="1508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pt-BR" altLang="pt-BR" sz="3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Quando acordou, o dinossauro ainda estava lá</a:t>
            </a:r>
            <a:r>
              <a:rPr lang="pt-BR" altLang="pt-B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Augusto </a:t>
            </a:r>
            <a:r>
              <a:rPr lang="pt-BR" altLang="pt-BR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Monterroso</a:t>
            </a:r>
            <a:r>
              <a:rPr lang="pt-BR" alt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Honduras</a:t>
            </a:r>
          </a:p>
        </p:txBody>
      </p:sp>
      <p:pic>
        <p:nvPicPr>
          <p:cNvPr id="28675" name="Picture 6" descr="Augusto Monterroso: &amp;quot;Cuando... - Anantes Gestoría Cultural | Facebook">
            <a:extLst>
              <a:ext uri="{FF2B5EF4-FFF2-40B4-BE49-F238E27FC236}">
                <a16:creationId xmlns:a16="http://schemas.microsoft.com/office/drawing/2014/main" id="{AACBB048-E55A-4BBC-2A3F-230F2635F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208338"/>
            <a:ext cx="302577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094FC2F6-703F-4A55-840F-371BC59E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31775"/>
            <a:ext cx="8353425" cy="4603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pt-BR" sz="24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CONCLUINDO...</a:t>
            </a:r>
            <a:endParaRPr lang="pt-BR" sz="24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07F2328-A8EA-084D-0EF9-037AE32624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781300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/>
              <a:t>Obrigado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1">
            <a:extLst>
              <a:ext uri="{FF2B5EF4-FFF2-40B4-BE49-F238E27FC236}">
                <a16:creationId xmlns:a16="http://schemas.microsoft.com/office/drawing/2014/main" id="{9352C355-02DC-4869-E910-5F8EAFA96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49500"/>
            <a:ext cx="85883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6A01D569-08A3-8A37-06EF-7263B7A4C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7"/>
          <a:stretch>
            <a:fillRect/>
          </a:stretch>
        </p:blipFill>
        <p:spPr bwMode="auto">
          <a:xfrm>
            <a:off x="654050" y="333375"/>
            <a:ext cx="82677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tângulo 5">
            <a:extLst>
              <a:ext uri="{FF2B5EF4-FFF2-40B4-BE49-F238E27FC236}">
                <a16:creationId xmlns:a16="http://schemas.microsoft.com/office/drawing/2014/main" id="{A4899ABF-67E4-8256-AA2F-1FF016816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2825"/>
            <a:ext cx="9144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100">
                <a:latin typeface="Tahoma" panose="020B0604030504040204" pitchFamily="34" charset="0"/>
              </a:rPr>
              <a:t>FERREIRA, V.O; ANDRADE, S. L; MENDES SILVA, M . Elaboração de um mapa de risco de inundação da bacia hidrográfica do córrego São Pedro, área urbana de Uberlândia-MG / Elab. of a inund. risk map of the watershed of the stream St. Pedro, urban area of Uberlândia-MG - DOI: 10.5752/P.2318-2962.2014v24n41p1. CADERNO DE GEOGRAFIA, v. 24, p. 1-16, 2014.</a:t>
            </a:r>
            <a:endParaRPr lang="pt-BR" altLang="pt-BR" sz="110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FB7C6C4-5262-4F00-B802-1E5A60AA1C53}"/>
              </a:ext>
            </a:extLst>
          </p:cNvPr>
          <p:cNvSpPr/>
          <p:nvPr/>
        </p:nvSpPr>
        <p:spPr>
          <a:xfrm>
            <a:off x="4071938" y="1558925"/>
            <a:ext cx="792162" cy="1512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827D864-7E81-4F5C-9E1F-48D6CF10E40F}"/>
              </a:ext>
            </a:extLst>
          </p:cNvPr>
          <p:cNvSpPr/>
          <p:nvPr/>
        </p:nvSpPr>
        <p:spPr>
          <a:xfrm>
            <a:off x="4392613" y="2466975"/>
            <a:ext cx="792162" cy="1512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31ADB4EB-FFEF-49D1-8A39-D2A36981732D}"/>
              </a:ext>
            </a:extLst>
          </p:cNvPr>
          <p:cNvSpPr/>
          <p:nvPr/>
        </p:nvSpPr>
        <p:spPr>
          <a:xfrm>
            <a:off x="4284663" y="3643313"/>
            <a:ext cx="790575" cy="1512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151" name="CaixaDeTexto 2">
            <a:extLst>
              <a:ext uri="{FF2B5EF4-FFF2-40B4-BE49-F238E27FC236}">
                <a16:creationId xmlns:a16="http://schemas.microsoft.com/office/drawing/2014/main" id="{B5881945-19B0-CAA3-EA34-8510C172D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71813"/>
            <a:ext cx="792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/>
              <a:t>2007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tângulo 5">
            <a:extLst>
              <a:ext uri="{FF2B5EF4-FFF2-40B4-BE49-F238E27FC236}">
                <a16:creationId xmlns:a16="http://schemas.microsoft.com/office/drawing/2014/main" id="{5C751DA0-CC45-F801-5B85-CB8461E14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2825"/>
            <a:ext cx="9144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100">
                <a:latin typeface="Tahoma" panose="020B0604030504040204" pitchFamily="34" charset="0"/>
              </a:rPr>
              <a:t>FERREIRA, V.O; ANDRADE, S. L; MENDES SILVA, M . Elaboração de um mapa de risco de inundação da bacia hidrográfica do córrego São Pedro, área urbana de Uberlândia-MG / Elab. of a inund. risk map of the watershed of the stream St. Pedro, urban area of Uberlândia-MG - DOI: 10.5752/P.2318-2962.2014v24n41p1. CADERNO DE GEOGRAFIA, v. 24, p. 1-16, 2014.</a:t>
            </a:r>
            <a:endParaRPr lang="pt-BR" altLang="pt-BR" sz="1100"/>
          </a:p>
        </p:txBody>
      </p:sp>
      <p:pic>
        <p:nvPicPr>
          <p:cNvPr id="7171" name="Picture 9" descr="3">
            <a:extLst>
              <a:ext uri="{FF2B5EF4-FFF2-40B4-BE49-F238E27FC236}">
                <a16:creationId xmlns:a16="http://schemas.microsoft.com/office/drawing/2014/main" id="{89FF77DF-89EC-264F-079E-FF51C31E2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"/>
          <a:stretch>
            <a:fillRect/>
          </a:stretch>
        </p:blipFill>
        <p:spPr bwMode="auto">
          <a:xfrm>
            <a:off x="298450" y="323850"/>
            <a:ext cx="85471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3">
            <a:extLst>
              <a:ext uri="{FF2B5EF4-FFF2-40B4-BE49-F238E27FC236}">
                <a16:creationId xmlns:a16="http://schemas.microsoft.com/office/drawing/2014/main" id="{76D92CB4-1064-54D1-921F-20D0F2026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333375"/>
            <a:ext cx="8264525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tângulo 5">
            <a:extLst>
              <a:ext uri="{FF2B5EF4-FFF2-40B4-BE49-F238E27FC236}">
                <a16:creationId xmlns:a16="http://schemas.microsoft.com/office/drawing/2014/main" id="{494F6FB3-0DB9-985E-F747-9C3AB0521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42038"/>
            <a:ext cx="9144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100">
                <a:latin typeface="Tahoma" panose="020B0604030504040204" pitchFamily="34" charset="0"/>
              </a:rPr>
              <a:t>FERREIRA, V.O; ANDRADE, S. L; MENDES SILVA, M . Elaboração de um mapa de risco de inundação da bacia hidrográfica do córrego São Pedro, área urbana de Uberlândia-MG / Elab. of a inund. risk map of the watershed of the stream St. Pedro, urban area of Uberlândia-MG - DOI: 10.5752/P.2318-2962.2014v24n41p1. CADERNO DE GEOGRAFIA, v. 24, p. 1-16, 2014.</a:t>
            </a:r>
            <a:endParaRPr lang="pt-BR" altLang="pt-BR"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tângulo 5">
            <a:extLst>
              <a:ext uri="{FF2B5EF4-FFF2-40B4-BE49-F238E27FC236}">
                <a16:creationId xmlns:a16="http://schemas.microsoft.com/office/drawing/2014/main" id="{A817576B-74C5-4610-9335-5DD359D2A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21388"/>
            <a:ext cx="9144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100">
                <a:latin typeface="Tahoma" panose="020B0604030504040204" pitchFamily="34" charset="0"/>
              </a:rPr>
              <a:t>FERREIRA, V.O; ANDRADE, S. L; MENDES SILVA, M . Elaboração de um mapa de risco de inundação da bacia hidrográfica do córrego São Pedro, área urbana de Uberlândia-MG / Elab. of a inund. risk map of the watershed of the stream St. Pedro, urban area of Uberlândia-MG - DOI: 10.5752/P.2318-2962.2014v24n41p1. CADERNO DE GEOGRAFIA, v. 24, p. 1-16, 2014.</a:t>
            </a:r>
            <a:endParaRPr lang="pt-BR" altLang="pt-BR" sz="1100"/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D33D62D6-B629-C8FC-A138-56BA203C8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0"/>
          <a:stretch>
            <a:fillRect/>
          </a:stretch>
        </p:blipFill>
        <p:spPr bwMode="auto">
          <a:xfrm>
            <a:off x="611188" y="215900"/>
            <a:ext cx="8342312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CaixaDeTexto 2">
            <a:extLst>
              <a:ext uri="{FF2B5EF4-FFF2-40B4-BE49-F238E27FC236}">
                <a16:creationId xmlns:a16="http://schemas.microsoft.com/office/drawing/2014/main" id="{C86B302D-60AD-05A1-3E21-61DE2641C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3068638"/>
            <a:ext cx="792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/>
              <a:t>2007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1E177EE8-7E4E-4891-9A8B-46996106498B}"/>
              </a:ext>
            </a:extLst>
          </p:cNvPr>
          <p:cNvSpPr/>
          <p:nvPr/>
        </p:nvSpPr>
        <p:spPr>
          <a:xfrm>
            <a:off x="4046538" y="981075"/>
            <a:ext cx="1620837" cy="4078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tângulo 5">
            <a:extLst>
              <a:ext uri="{FF2B5EF4-FFF2-40B4-BE49-F238E27FC236}">
                <a16:creationId xmlns:a16="http://schemas.microsoft.com/office/drawing/2014/main" id="{810C8D70-B841-3E93-5A39-4F9577DDD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5732463"/>
            <a:ext cx="8610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100">
                <a:latin typeface="Tahoma" panose="020B0604030504040204" pitchFamily="34" charset="0"/>
              </a:rPr>
              <a:t>FERREIRA, V.O; ANDRADE, S. L; MENDES SILVA, M . Elaboração de um mapa de risco de inundação da bacia hidrográfica do córrego São Pedro, área urbana de Uberlândia-MG / Elab. of a inund. risk map of the watershed of the stream St. Pedro, urban area of Uberlândia-MG - DOI: 10.5752/P.2318-2962.2014v24n41p1. CADERNO DE GEOGRAFIA, v. 24, p. 1-16, 2014.</a:t>
            </a:r>
            <a:endParaRPr lang="pt-BR" altLang="pt-BR" sz="1100"/>
          </a:p>
        </p:txBody>
      </p:sp>
      <p:pic>
        <p:nvPicPr>
          <p:cNvPr id="10243" name="Imagem 1">
            <a:extLst>
              <a:ext uri="{FF2B5EF4-FFF2-40B4-BE49-F238E27FC236}">
                <a16:creationId xmlns:a16="http://schemas.microsoft.com/office/drawing/2014/main" id="{581035A6-B345-0541-BE73-B83B59356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85925"/>
            <a:ext cx="86106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ângulo 5">
            <a:extLst>
              <a:ext uri="{FF2B5EF4-FFF2-40B4-BE49-F238E27FC236}">
                <a16:creationId xmlns:a16="http://schemas.microsoft.com/office/drawing/2014/main" id="{EE7A48BD-9904-BDCA-7EAE-27DBD3CC0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5445125"/>
            <a:ext cx="84105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100">
                <a:latin typeface="Tahoma" panose="020B0604030504040204" pitchFamily="34" charset="0"/>
              </a:rPr>
              <a:t>FERREIRA, V.O; ANDRADE, S. L; MENDES SILVA, M . Elaboração de um mapa de risco de inundação da bacia hidrográfica do córrego São Pedro, área urbana de Uberlândia-MG / Elab. of a inund. risk map of the watershed of the stream St. Pedro, urban area of Uberlândia-MG - DOI: 10.5752/P.2318-2962.2014v24n41p1. CADERNO DE GEOGRAFIA, v. 24, p. 1-16, 2014.</a:t>
            </a:r>
            <a:endParaRPr lang="pt-BR" altLang="pt-BR" sz="1100"/>
          </a:p>
        </p:txBody>
      </p:sp>
      <p:pic>
        <p:nvPicPr>
          <p:cNvPr id="11267" name="Imagem 2">
            <a:extLst>
              <a:ext uri="{FF2B5EF4-FFF2-40B4-BE49-F238E27FC236}">
                <a16:creationId xmlns:a16="http://schemas.microsoft.com/office/drawing/2014/main" id="{20460582-29CE-6374-6D04-42F597C7A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844675"/>
            <a:ext cx="8424862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5008</TotalTime>
  <Words>1479</Words>
  <Application>Microsoft Office PowerPoint</Application>
  <PresentationFormat>Apresentação na tela (4:3)</PresentationFormat>
  <Paragraphs>67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4" baseType="lpstr">
      <vt:lpstr>Arial</vt:lpstr>
      <vt:lpstr>Tahoma</vt:lpstr>
      <vt:lpstr>Wingdings</vt:lpstr>
      <vt:lpstr>Courier New</vt:lpstr>
      <vt:lpstr>Calibri</vt:lpstr>
      <vt:lpstr>Times New Roman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Gladiston jR</cp:lastModifiedBy>
  <cp:revision>448</cp:revision>
  <dcterms:created xsi:type="dcterms:W3CDTF">2007-02-09T14:57:51Z</dcterms:created>
  <dcterms:modified xsi:type="dcterms:W3CDTF">2022-12-09T12:33:19Z</dcterms:modified>
</cp:coreProperties>
</file>